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73" r:id="rId2"/>
    <p:sldId id="279" r:id="rId3"/>
    <p:sldId id="291" r:id="rId4"/>
    <p:sldId id="289" r:id="rId5"/>
    <p:sldId id="258" r:id="rId6"/>
    <p:sldId id="292" r:id="rId7"/>
    <p:sldId id="293" r:id="rId8"/>
    <p:sldId id="296" r:id="rId9"/>
    <p:sldId id="294" r:id="rId10"/>
    <p:sldId id="295" r:id="rId11"/>
    <p:sldId id="297" r:id="rId12"/>
    <p:sldId id="299" r:id="rId13"/>
    <p:sldId id="298" r:id="rId14"/>
    <p:sldId id="300" r:id="rId15"/>
    <p:sldId id="288" r:id="rId16"/>
    <p:sldId id="259" r:id="rId17"/>
    <p:sldId id="262" r:id="rId18"/>
    <p:sldId id="266" r:id="rId19"/>
    <p:sldId id="267" r:id="rId20"/>
    <p:sldId id="302" r:id="rId21"/>
    <p:sldId id="263" r:id="rId22"/>
    <p:sldId id="264" r:id="rId23"/>
    <p:sldId id="260" r:id="rId24"/>
    <p:sldId id="268" r:id="rId25"/>
    <p:sldId id="269" r:id="rId26"/>
    <p:sldId id="30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80" autoAdjust="0"/>
    <p:restoredTop sz="94660"/>
  </p:normalViewPr>
  <p:slideViewPr>
    <p:cSldViewPr showGuides="1">
      <p:cViewPr varScale="1">
        <p:scale>
          <a:sx n="117" d="100"/>
          <a:sy n="117" d="100"/>
        </p:scale>
        <p:origin x="678" y="102"/>
      </p:cViewPr>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121" d="100"/>
          <a:sy n="121" d="100"/>
        </p:scale>
        <p:origin x="4938"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2B97DA8-8E6C-4064-8555-1AB8580FC5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603A4DB5-C154-4FD3-A336-A980009B15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144539-BE40-4D76-BE24-73DA343E3F8A}" type="datetimeFigureOut">
              <a:rPr lang="de-DE" smtClean="0"/>
              <a:t>10.07.2025</a:t>
            </a:fld>
            <a:endParaRPr lang="de-DE"/>
          </a:p>
        </p:txBody>
      </p:sp>
      <p:sp>
        <p:nvSpPr>
          <p:cNvPr id="4" name="Fußzeilenplatzhalter 3">
            <a:extLst>
              <a:ext uri="{FF2B5EF4-FFF2-40B4-BE49-F238E27FC236}">
                <a16:creationId xmlns:a16="http://schemas.microsoft.com/office/drawing/2014/main" id="{6C913036-6DEF-43C7-9422-9C904683CF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255D172E-3B7F-4B35-8E38-6D92867A5B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FE627C-7C34-4443-AA3A-CB9806E781BA}" type="slidenum">
              <a:rPr lang="de-DE" smtClean="0"/>
              <a:t>‹#›</a:t>
            </a:fld>
            <a:endParaRPr lang="de-DE"/>
          </a:p>
        </p:txBody>
      </p:sp>
    </p:spTree>
    <p:extLst>
      <p:ext uri="{BB962C8B-B14F-4D97-AF65-F5344CB8AC3E}">
        <p14:creationId xmlns:p14="http://schemas.microsoft.com/office/powerpoint/2010/main" val="37218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B229A-CF15-496D-915A-3C3AC47BA8F3}" type="datetimeFigureOut">
              <a:rPr lang="de-DE" smtClean="0"/>
              <a:t>10.07.2025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FE915-6F63-475F-AEF3-292EDAD54A09}" type="slidenum">
              <a:rPr lang="de-DE" smtClean="0"/>
              <a:t>‹#›</a:t>
            </a:fld>
            <a:endParaRPr lang="de-DE"/>
          </a:p>
        </p:txBody>
      </p:sp>
    </p:spTree>
    <p:extLst>
      <p:ext uri="{BB962C8B-B14F-4D97-AF65-F5344CB8AC3E}">
        <p14:creationId xmlns:p14="http://schemas.microsoft.com/office/powerpoint/2010/main" val="1425214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tx2"/>
        </a:solidFill>
        <a:effectLst/>
      </p:bgPr>
    </p:b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F3AA6084-5A17-4DF0-99FA-9B12FE16AC92}"/>
              </a:ext>
            </a:extLst>
          </p:cNvPr>
          <p:cNvSpPr/>
          <p:nvPr userDrawn="1"/>
        </p:nvSpPr>
        <p:spPr>
          <a:xfrm>
            <a:off x="4770534" y="2024845"/>
            <a:ext cx="7421467" cy="4833157"/>
          </a:xfrm>
          <a:custGeom>
            <a:avLst/>
            <a:gdLst>
              <a:gd name="connsiteX0" fmla="*/ 7411942 w 7421467"/>
              <a:gd name="connsiteY0" fmla="*/ 0 h 4833157"/>
              <a:gd name="connsiteX1" fmla="*/ 7421467 w 7421467"/>
              <a:gd name="connsiteY1" fmla="*/ 241 h 4833157"/>
              <a:gd name="connsiteX2" fmla="*/ 7421467 w 7421467"/>
              <a:gd name="connsiteY2" fmla="*/ 4833157 h 4833157"/>
              <a:gd name="connsiteX3" fmla="*/ 0 w 7421467"/>
              <a:gd name="connsiteY3" fmla="*/ 4833157 h 4833157"/>
              <a:gd name="connsiteX4" fmla="*/ 110690 w 7421467"/>
              <a:gd name="connsiteY4" fmla="*/ 4588316 h 4833157"/>
              <a:gd name="connsiteX5" fmla="*/ 7411942 w 7421467"/>
              <a:gd name="connsiteY5" fmla="*/ 0 h 483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1467" h="4833157">
                <a:moveTo>
                  <a:pt x="7411942" y="0"/>
                </a:moveTo>
                <a:lnTo>
                  <a:pt x="7421467" y="241"/>
                </a:lnTo>
                <a:lnTo>
                  <a:pt x="7421467" y="4833157"/>
                </a:lnTo>
                <a:lnTo>
                  <a:pt x="0" y="4833157"/>
                </a:lnTo>
                <a:lnTo>
                  <a:pt x="110690" y="4588316"/>
                </a:lnTo>
                <a:cubicBezTo>
                  <a:pt x="1418845" y="1873453"/>
                  <a:pt x="4196610" y="0"/>
                  <a:pt x="741194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endParaRPr lang="de-DE" sz="1700" spc="30" dirty="0" err="1"/>
          </a:p>
        </p:txBody>
      </p:sp>
      <p:sp>
        <p:nvSpPr>
          <p:cNvPr id="2" name="Title 1"/>
          <p:cNvSpPr>
            <a:spLocks noGrp="1"/>
          </p:cNvSpPr>
          <p:nvPr>
            <p:ph type="ctrTitle"/>
          </p:nvPr>
        </p:nvSpPr>
        <p:spPr>
          <a:xfrm>
            <a:off x="443373" y="2295098"/>
            <a:ext cx="7992888" cy="1469814"/>
          </a:xfrm>
        </p:spPr>
        <p:txBody>
          <a:bodyPr anchor="t"/>
          <a:lstStyle>
            <a:lvl1pPr algn="l">
              <a:spcBef>
                <a:spcPts val="0"/>
              </a:spcBef>
              <a:spcAft>
                <a:spcPts val="0"/>
              </a:spcAft>
              <a:defRPr sz="4400" spc="8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43373" y="3915278"/>
            <a:ext cx="6433129" cy="929754"/>
          </a:xfrm>
        </p:spPr>
        <p:txBody>
          <a:bodyPr/>
          <a:lstStyle>
            <a:lvl1pPr marL="0" indent="0" algn="l">
              <a:spcBef>
                <a:spcPts val="0"/>
              </a:spcBef>
              <a:spcAft>
                <a:spcPts val="0"/>
              </a:spcAft>
              <a:buNone/>
              <a:defRPr sz="2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platzhalter 8">
            <a:extLst>
              <a:ext uri="{FF2B5EF4-FFF2-40B4-BE49-F238E27FC236}">
                <a16:creationId xmlns:a16="http://schemas.microsoft.com/office/drawing/2014/main" id="{25F13FFA-4861-486F-A58D-D9EB08D64FE1}"/>
              </a:ext>
            </a:extLst>
          </p:cNvPr>
          <p:cNvSpPr>
            <a:spLocks noGrp="1"/>
          </p:cNvSpPr>
          <p:nvPr>
            <p:ph type="body" sz="quarter" idx="10"/>
          </p:nvPr>
        </p:nvSpPr>
        <p:spPr>
          <a:xfrm>
            <a:off x="443374" y="5013177"/>
            <a:ext cx="4968550" cy="1152674"/>
          </a:xfrm>
        </p:spPr>
        <p:txBody>
          <a:bodyPr/>
          <a:lstStyle>
            <a:lvl1pPr marL="0" indent="0">
              <a:spcBef>
                <a:spcPts val="0"/>
              </a:spcBef>
              <a:spcAft>
                <a:spcPts val="0"/>
              </a:spcAft>
              <a:buNone/>
              <a:defRPr>
                <a:solidFill>
                  <a:schemeClr val="bg1"/>
                </a:solidFill>
              </a:defRPr>
            </a:lvl1pPr>
          </a:lstStyle>
          <a:p>
            <a:pPr lvl="0"/>
            <a:r>
              <a:rPr lang="en-US"/>
              <a:t>Click to edit Master text styles</a:t>
            </a:r>
          </a:p>
        </p:txBody>
      </p:sp>
      <p:pic>
        <p:nvPicPr>
          <p:cNvPr id="7" name="Grafik 6">
            <a:extLst>
              <a:ext uri="{FF2B5EF4-FFF2-40B4-BE49-F238E27FC236}">
                <a16:creationId xmlns:a16="http://schemas.microsoft.com/office/drawing/2014/main" id="{1BD6141A-43A8-45D6-B5D6-DB3F5A2427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7302" y="466757"/>
            <a:ext cx="1772132" cy="1150111"/>
          </a:xfrm>
          <a:prstGeom prst="rect">
            <a:avLst/>
          </a:prstGeom>
        </p:spPr>
      </p:pic>
    </p:spTree>
    <p:extLst>
      <p:ext uri="{BB962C8B-B14F-4D97-AF65-F5344CB8AC3E}">
        <p14:creationId xmlns:p14="http://schemas.microsoft.com/office/powerpoint/2010/main" val="2738054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54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4A454F-0356-40D2-91F9-DF875830F684}"/>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0E2431F-75ED-4B30-AFAB-968B842286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BC478A8-DC02-4ED5-B079-3DCCA03EB9C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AA48746-84A3-4B97-9F1A-9EFE2BAA0F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1D5FF27-F875-41D0-9AE5-86A28A43370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D98088E-42D4-495C-865D-6F7AEE397E4C}"/>
              </a:ext>
            </a:extLst>
          </p:cNvPr>
          <p:cNvSpPr>
            <a:spLocks noGrp="1"/>
          </p:cNvSpPr>
          <p:nvPr>
            <p:ph type="dt" sz="half" idx="10"/>
          </p:nvPr>
        </p:nvSpPr>
        <p:spPr/>
        <p:txBody>
          <a:bodyPr/>
          <a:lstStyle/>
          <a:p>
            <a:fld id="{B530BC32-213F-4CA0-9DA6-5ACAD8889CBD}" type="datetimeFigureOut">
              <a:rPr lang="de-DE" smtClean="0"/>
              <a:t>10.07.2025</a:t>
            </a:fld>
            <a:endParaRPr lang="de-DE"/>
          </a:p>
        </p:txBody>
      </p:sp>
      <p:sp>
        <p:nvSpPr>
          <p:cNvPr id="8" name="Fußzeilenplatzhalter 7">
            <a:extLst>
              <a:ext uri="{FF2B5EF4-FFF2-40B4-BE49-F238E27FC236}">
                <a16:creationId xmlns:a16="http://schemas.microsoft.com/office/drawing/2014/main" id="{81883FEB-D53D-4794-9783-7B440B6A1C8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54B9BE83-FA73-4A7A-BB71-4C2303C23204}"/>
              </a:ext>
            </a:extLst>
          </p:cNvPr>
          <p:cNvSpPr>
            <a:spLocks noGrp="1"/>
          </p:cNvSpPr>
          <p:nvPr>
            <p:ph type="sldNum" sz="quarter" idx="12"/>
          </p:nvPr>
        </p:nvSpPr>
        <p:spPr/>
        <p:txBody>
          <a:bodyPr/>
          <a:lstStyle/>
          <a:p>
            <a:fld id="{00C012D7-AAE9-4CCE-A9A8-F3C8E757FC40}" type="slidenum">
              <a:rPr lang="de-DE" smtClean="0"/>
              <a:t>‹#›</a:t>
            </a:fld>
            <a:endParaRPr lang="de-DE"/>
          </a:p>
        </p:txBody>
      </p:sp>
    </p:spTree>
    <p:extLst>
      <p:ext uri="{BB962C8B-B14F-4D97-AF65-F5344CB8AC3E}">
        <p14:creationId xmlns:p14="http://schemas.microsoft.com/office/powerpoint/2010/main" val="2464937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bg>
      <p:bgPr>
        <a:solidFill>
          <a:schemeClr val="tx2"/>
        </a:solidFill>
        <a:effectLst/>
      </p:bgPr>
    </p:bg>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DBC08468-0CA3-47F9-BB7C-6D01CE3C7998}"/>
              </a:ext>
            </a:extLst>
          </p:cNvPr>
          <p:cNvSpPr>
            <a:spLocks noGrp="1"/>
          </p:cNvSpPr>
          <p:nvPr>
            <p:ph type="pic" sz="quarter" idx="11"/>
          </p:nvPr>
        </p:nvSpPr>
        <p:spPr>
          <a:xfrm>
            <a:off x="4770535" y="2024846"/>
            <a:ext cx="7421466" cy="4833155"/>
          </a:xfrm>
          <a:custGeom>
            <a:avLst/>
            <a:gdLst>
              <a:gd name="connsiteX0" fmla="*/ 7411941 w 7421466"/>
              <a:gd name="connsiteY0" fmla="*/ 0 h 4833155"/>
              <a:gd name="connsiteX1" fmla="*/ 7421466 w 7421466"/>
              <a:gd name="connsiteY1" fmla="*/ 241 h 4833155"/>
              <a:gd name="connsiteX2" fmla="*/ 7421466 w 7421466"/>
              <a:gd name="connsiteY2" fmla="*/ 4833155 h 4833155"/>
              <a:gd name="connsiteX3" fmla="*/ 0 w 7421466"/>
              <a:gd name="connsiteY3" fmla="*/ 4833155 h 4833155"/>
              <a:gd name="connsiteX4" fmla="*/ 110689 w 7421466"/>
              <a:gd name="connsiteY4" fmla="*/ 4588316 h 4833155"/>
              <a:gd name="connsiteX5" fmla="*/ 7411941 w 7421466"/>
              <a:gd name="connsiteY5" fmla="*/ 0 h 483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1466" h="4833155">
                <a:moveTo>
                  <a:pt x="7411941" y="0"/>
                </a:moveTo>
                <a:lnTo>
                  <a:pt x="7421466" y="241"/>
                </a:lnTo>
                <a:lnTo>
                  <a:pt x="7421466" y="4833155"/>
                </a:lnTo>
                <a:lnTo>
                  <a:pt x="0" y="4833155"/>
                </a:lnTo>
                <a:lnTo>
                  <a:pt x="110689" y="4588316"/>
                </a:lnTo>
                <a:cubicBezTo>
                  <a:pt x="1418844" y="1873453"/>
                  <a:pt x="4196609" y="0"/>
                  <a:pt x="7411941" y="0"/>
                </a:cubicBezTo>
                <a:close/>
              </a:path>
            </a:pathLst>
          </a:custGeom>
          <a:solidFill>
            <a:schemeClr val="bg1">
              <a:lumMod val="85000"/>
            </a:schemeClr>
          </a:solidFill>
        </p:spPr>
        <p:txBody>
          <a:bodyPr wrap="square" anchor="ctr">
            <a:noAutofit/>
          </a:bodyPr>
          <a:lstStyle>
            <a:lvl1pPr marL="0" indent="0" algn="ctr">
              <a:buNone/>
              <a:defRPr sz="1400"/>
            </a:lvl1pPr>
          </a:lstStyle>
          <a:p>
            <a:r>
              <a:rPr lang="en-US"/>
              <a:t>Click icon to add picture</a:t>
            </a:r>
            <a:endParaRPr lang="de-DE"/>
          </a:p>
        </p:txBody>
      </p:sp>
      <p:sp>
        <p:nvSpPr>
          <p:cNvPr id="2" name="Title 1"/>
          <p:cNvSpPr>
            <a:spLocks noGrp="1"/>
          </p:cNvSpPr>
          <p:nvPr>
            <p:ph type="ctrTitle"/>
          </p:nvPr>
        </p:nvSpPr>
        <p:spPr>
          <a:xfrm>
            <a:off x="443373" y="2295098"/>
            <a:ext cx="7992888" cy="1469814"/>
          </a:xfrm>
        </p:spPr>
        <p:txBody>
          <a:bodyPr anchor="t"/>
          <a:lstStyle>
            <a:lvl1pPr algn="l">
              <a:spcBef>
                <a:spcPts val="0"/>
              </a:spcBef>
              <a:spcAft>
                <a:spcPts val="0"/>
              </a:spcAft>
              <a:defRPr sz="4400" spc="8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43373" y="3915278"/>
            <a:ext cx="6433129" cy="929754"/>
          </a:xfrm>
        </p:spPr>
        <p:txBody>
          <a:bodyPr/>
          <a:lstStyle>
            <a:lvl1pPr marL="0" indent="0" algn="l">
              <a:spcBef>
                <a:spcPts val="0"/>
              </a:spcBef>
              <a:spcAft>
                <a:spcPts val="0"/>
              </a:spcAft>
              <a:buNone/>
              <a:defRPr sz="2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platzhalter 8">
            <a:extLst>
              <a:ext uri="{FF2B5EF4-FFF2-40B4-BE49-F238E27FC236}">
                <a16:creationId xmlns:a16="http://schemas.microsoft.com/office/drawing/2014/main" id="{25F13FFA-4861-486F-A58D-D9EB08D64FE1}"/>
              </a:ext>
            </a:extLst>
          </p:cNvPr>
          <p:cNvSpPr>
            <a:spLocks noGrp="1"/>
          </p:cNvSpPr>
          <p:nvPr>
            <p:ph type="body" sz="quarter" idx="10"/>
          </p:nvPr>
        </p:nvSpPr>
        <p:spPr>
          <a:xfrm>
            <a:off x="443374" y="5013177"/>
            <a:ext cx="4968550" cy="1152674"/>
          </a:xfrm>
        </p:spPr>
        <p:txBody>
          <a:bodyPr/>
          <a:lstStyle>
            <a:lvl1pPr marL="0" indent="0">
              <a:spcBef>
                <a:spcPts val="0"/>
              </a:spcBef>
              <a:spcAft>
                <a:spcPts val="0"/>
              </a:spcAft>
              <a:buNone/>
              <a:defRPr>
                <a:solidFill>
                  <a:schemeClr val="bg1"/>
                </a:solidFill>
              </a:defRPr>
            </a:lvl1pPr>
          </a:lstStyle>
          <a:p>
            <a:pPr lvl="0"/>
            <a:r>
              <a:rPr lang="en-US"/>
              <a:t>Click to edit Master text styles</a:t>
            </a:r>
          </a:p>
        </p:txBody>
      </p:sp>
      <p:pic>
        <p:nvPicPr>
          <p:cNvPr id="7" name="Grafik 6">
            <a:extLst>
              <a:ext uri="{FF2B5EF4-FFF2-40B4-BE49-F238E27FC236}">
                <a16:creationId xmlns:a16="http://schemas.microsoft.com/office/drawing/2014/main" id="{1BD6141A-43A8-45D6-B5D6-DB3F5A2427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7302" y="466757"/>
            <a:ext cx="1772132" cy="1150111"/>
          </a:xfrm>
          <a:prstGeom prst="rect">
            <a:avLst/>
          </a:prstGeom>
        </p:spPr>
      </p:pic>
    </p:spTree>
    <p:extLst>
      <p:ext uri="{BB962C8B-B14F-4D97-AF65-F5344CB8AC3E}">
        <p14:creationId xmlns:p14="http://schemas.microsoft.com/office/powerpoint/2010/main" val="1200822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2" name="Title 1"/>
          <p:cNvSpPr>
            <a:spLocks noGrp="1"/>
          </p:cNvSpPr>
          <p:nvPr>
            <p:ph type="title"/>
          </p:nvPr>
        </p:nvSpPr>
        <p:spPr>
          <a:xfrm>
            <a:off x="2063750" y="1268760"/>
            <a:ext cx="8604250" cy="1476164"/>
          </a:xfrm>
        </p:spPr>
        <p:txBody>
          <a:bodyPr/>
          <a:lstStyle>
            <a:lvl1pPr>
              <a:defRPr sz="4400" spc="80" baseline="0"/>
            </a:lvl1pPr>
          </a:lstStyle>
          <a:p>
            <a:r>
              <a:rPr lang="en-US"/>
              <a:t>Click to edit Master title style</a:t>
            </a:r>
            <a:endParaRPr lang="en-US" dirty="0"/>
          </a:p>
        </p:txBody>
      </p:sp>
      <p:sp>
        <p:nvSpPr>
          <p:cNvPr id="7" name="Textplatzhalter 6">
            <a:extLst>
              <a:ext uri="{FF2B5EF4-FFF2-40B4-BE49-F238E27FC236}">
                <a16:creationId xmlns:a16="http://schemas.microsoft.com/office/drawing/2014/main" id="{660CC760-EBF5-4E69-B01B-A0CE7B6B933B}"/>
              </a:ext>
            </a:extLst>
          </p:cNvPr>
          <p:cNvSpPr>
            <a:spLocks noGrp="1"/>
          </p:cNvSpPr>
          <p:nvPr>
            <p:ph type="body" sz="quarter" idx="11"/>
          </p:nvPr>
        </p:nvSpPr>
        <p:spPr>
          <a:xfrm>
            <a:off x="2063750" y="2881610"/>
            <a:ext cx="8604250" cy="1231466"/>
          </a:xfrm>
        </p:spPr>
        <p:txBody>
          <a:bodyPr/>
          <a:lstStyle>
            <a:lvl1pPr marL="0" indent="0">
              <a:spcAft>
                <a:spcPts val="0"/>
              </a:spcAft>
              <a:buNone/>
              <a:defRPr sz="2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782957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trenner mit Bild">
    <p:spTree>
      <p:nvGrpSpPr>
        <p:cNvPr id="1" name=""/>
        <p:cNvGrpSpPr/>
        <p:nvPr/>
      </p:nvGrpSpPr>
      <p:grpSpPr>
        <a:xfrm>
          <a:off x="0" y="0"/>
          <a:ext cx="0" cy="0"/>
          <a:chOff x="0" y="0"/>
          <a:chExt cx="0" cy="0"/>
        </a:xfrm>
      </p:grpSpPr>
      <p:sp>
        <p:nvSpPr>
          <p:cNvPr id="2" name="Title 1"/>
          <p:cNvSpPr>
            <a:spLocks noGrp="1"/>
          </p:cNvSpPr>
          <p:nvPr>
            <p:ph type="title"/>
          </p:nvPr>
        </p:nvSpPr>
        <p:spPr>
          <a:xfrm>
            <a:off x="2063751" y="812824"/>
            <a:ext cx="8604250" cy="558010"/>
          </a:xfrm>
        </p:spPr>
        <p:txBody>
          <a:bodyPr/>
          <a:lstStyle>
            <a:lvl1pPr>
              <a:defRPr sz="3400"/>
            </a:lvl1pPr>
          </a:lstStyle>
          <a:p>
            <a:r>
              <a:rPr lang="en-US"/>
              <a:t>Click to edit Master title style</a:t>
            </a:r>
            <a:endParaRPr lang="en-US" dirty="0"/>
          </a:p>
        </p:txBody>
      </p:sp>
      <p:sp>
        <p:nvSpPr>
          <p:cNvPr id="5" name="Bildplatzhalter 7">
            <a:extLst>
              <a:ext uri="{FF2B5EF4-FFF2-40B4-BE49-F238E27FC236}">
                <a16:creationId xmlns:a16="http://schemas.microsoft.com/office/drawing/2014/main" id="{AAA3DF5A-AAAE-4747-B95D-44DDC7CBEB39}"/>
              </a:ext>
            </a:extLst>
          </p:cNvPr>
          <p:cNvSpPr>
            <a:spLocks noGrp="1"/>
          </p:cNvSpPr>
          <p:nvPr>
            <p:ph type="pic" sz="quarter" idx="11"/>
          </p:nvPr>
        </p:nvSpPr>
        <p:spPr>
          <a:xfrm>
            <a:off x="2063750" y="1484784"/>
            <a:ext cx="10128251" cy="4176464"/>
          </a:xfrm>
          <a:solidFill>
            <a:schemeClr val="bg1">
              <a:lumMod val="85000"/>
            </a:schemeClr>
          </a:solidFill>
        </p:spPr>
        <p:txBody>
          <a:bodyPr anchor="ctr"/>
          <a:lstStyle>
            <a:lvl1pPr marL="0" indent="0" algn="ctr">
              <a:buNone/>
              <a:defRPr/>
            </a:lvl1pPr>
          </a:lstStyle>
          <a:p>
            <a:r>
              <a:rPr lang="en-US"/>
              <a:t>Click icon to add picture</a:t>
            </a:r>
            <a:endParaRPr lang="de-DE"/>
          </a:p>
        </p:txBody>
      </p:sp>
    </p:spTree>
    <p:extLst>
      <p:ext uri="{BB962C8B-B14F-4D97-AF65-F5344CB8AC3E}">
        <p14:creationId xmlns:p14="http://schemas.microsoft.com/office/powerpoint/2010/main" val="373198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3811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3" name="Content Placeholder 2"/>
          <p:cNvSpPr>
            <a:spLocks noGrp="1"/>
          </p:cNvSpPr>
          <p:nvPr>
            <p:ph sz="half" idx="1"/>
          </p:nvPr>
        </p:nvSpPr>
        <p:spPr>
          <a:xfrm>
            <a:off x="2063750" y="1557338"/>
            <a:ext cx="410400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64052" y="1557338"/>
            <a:ext cx="4103949" cy="4608513"/>
          </a:xfrm>
        </p:spPr>
        <p:txBody>
          <a:bodyPr/>
          <a:lstStyle>
            <a:lvl1pPr>
              <a:defRPr spc="30" baseline="0"/>
            </a:lvl1pPr>
            <a:lvl2pPr>
              <a:defRPr spc="30" baseline="0"/>
            </a:lvl2pPr>
            <a:lvl3pPr>
              <a:defRPr spc="30" baseline="0"/>
            </a:lvl3pPr>
            <a:lvl4pPr>
              <a:defRPr spc="30" baseline="0"/>
            </a:lvl4pPr>
            <a:lvl5pPr>
              <a:defRPr spc="3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49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Inhalt und Bild (bre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3" name="Content Placeholder 2"/>
          <p:cNvSpPr>
            <a:spLocks noGrp="1"/>
          </p:cNvSpPr>
          <p:nvPr>
            <p:ph sz="half" idx="1"/>
          </p:nvPr>
        </p:nvSpPr>
        <p:spPr>
          <a:xfrm>
            <a:off x="2063750" y="1557338"/>
            <a:ext cx="4284278"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Bildplatzhalter 7">
            <a:extLst>
              <a:ext uri="{FF2B5EF4-FFF2-40B4-BE49-F238E27FC236}">
                <a16:creationId xmlns:a16="http://schemas.microsoft.com/office/drawing/2014/main" id="{5CA90898-2F68-4C13-9E2E-E02AF4DD76F4}"/>
              </a:ext>
            </a:extLst>
          </p:cNvPr>
          <p:cNvSpPr>
            <a:spLocks noGrp="1"/>
          </p:cNvSpPr>
          <p:nvPr>
            <p:ph type="pic" sz="quarter" idx="11"/>
          </p:nvPr>
        </p:nvSpPr>
        <p:spPr>
          <a:xfrm>
            <a:off x="6600057" y="1557336"/>
            <a:ext cx="5591944" cy="3707868"/>
          </a:xfrm>
          <a:solidFill>
            <a:schemeClr val="bg1">
              <a:lumMod val="85000"/>
            </a:schemeClr>
          </a:solidFill>
        </p:spPr>
        <p:txBody>
          <a:bodyPr anchor="ctr"/>
          <a:lstStyle>
            <a:lvl1pPr marL="0" indent="0" algn="ctr">
              <a:buNone/>
              <a:defRPr/>
            </a:lvl1pPr>
          </a:lstStyle>
          <a:p>
            <a:r>
              <a:rPr lang="en-US"/>
              <a:t>Click icon to add picture</a:t>
            </a:r>
            <a:endParaRPr lang="de-DE"/>
          </a:p>
        </p:txBody>
      </p:sp>
    </p:spTree>
    <p:extLst>
      <p:ext uri="{BB962C8B-B14F-4D97-AF65-F5344CB8AC3E}">
        <p14:creationId xmlns:p14="http://schemas.microsoft.com/office/powerpoint/2010/main" val="367463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Inhalt und Bi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063750" y="1557338"/>
            <a:ext cx="583245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Bildplatzhalter 7">
            <a:extLst>
              <a:ext uri="{FF2B5EF4-FFF2-40B4-BE49-F238E27FC236}">
                <a16:creationId xmlns:a16="http://schemas.microsoft.com/office/drawing/2014/main" id="{8448A72F-7758-4846-BF2E-9F2F2C0FDEAA}"/>
              </a:ext>
            </a:extLst>
          </p:cNvPr>
          <p:cNvSpPr>
            <a:spLocks noGrp="1"/>
          </p:cNvSpPr>
          <p:nvPr>
            <p:ph type="pic" sz="quarter" idx="11"/>
          </p:nvPr>
        </p:nvSpPr>
        <p:spPr>
          <a:xfrm>
            <a:off x="8220236" y="0"/>
            <a:ext cx="3971764" cy="6021288"/>
          </a:xfrm>
          <a:solidFill>
            <a:schemeClr val="bg1">
              <a:lumMod val="85000"/>
            </a:schemeClr>
          </a:solidFill>
        </p:spPr>
        <p:txBody>
          <a:bodyPr anchor="ctr"/>
          <a:lstStyle>
            <a:lvl1pPr marL="0" indent="0" algn="ctr">
              <a:buNone/>
              <a:defRPr/>
            </a:lvl1pPr>
          </a:lstStyle>
          <a:p>
            <a:r>
              <a:rPr lang="en-US"/>
              <a:t>Click icon to add picture</a:t>
            </a:r>
            <a:endParaRPr lang="de-DE"/>
          </a:p>
        </p:txBody>
      </p:sp>
      <p:sp>
        <p:nvSpPr>
          <p:cNvPr id="4" name="Titel 3">
            <a:extLst>
              <a:ext uri="{FF2B5EF4-FFF2-40B4-BE49-F238E27FC236}">
                <a16:creationId xmlns:a16="http://schemas.microsoft.com/office/drawing/2014/main" id="{FBB88B8F-7465-465A-92A9-85A1AB072D62}"/>
              </a:ext>
            </a:extLst>
          </p:cNvPr>
          <p:cNvSpPr>
            <a:spLocks noGrp="1"/>
          </p:cNvSpPr>
          <p:nvPr>
            <p:ph type="title"/>
          </p:nvPr>
        </p:nvSpPr>
        <p:spPr>
          <a:xfrm>
            <a:off x="2062921" y="938374"/>
            <a:ext cx="5832450" cy="438398"/>
          </a:xfrm>
        </p:spPr>
        <p:txBody>
          <a:bodyPr/>
          <a:lstStyle>
            <a:lvl1pPr>
              <a:defRPr sz="2400"/>
            </a:lvl1pPr>
          </a:lstStyle>
          <a:p>
            <a:r>
              <a:rPr lang="en-US"/>
              <a:t>Click to edit Master title style</a:t>
            </a:r>
            <a:endParaRPr lang="de-DE" dirty="0"/>
          </a:p>
        </p:txBody>
      </p:sp>
    </p:spTree>
    <p:extLst>
      <p:ext uri="{BB962C8B-B14F-4D97-AF65-F5344CB8AC3E}">
        <p14:creationId xmlns:p14="http://schemas.microsoft.com/office/powerpoint/2010/main" val="2742726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38300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C9E07F4F-6376-4EE4-AB3E-76EA17C18ECD}"/>
              </a:ext>
            </a:extLst>
          </p:cNvPr>
          <p:cNvSpPr/>
          <p:nvPr userDrawn="1"/>
        </p:nvSpPr>
        <p:spPr>
          <a:xfrm>
            <a:off x="0" y="0"/>
            <a:ext cx="145097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700" spc="30" dirty="0" err="1"/>
          </a:p>
        </p:txBody>
      </p:sp>
      <p:sp>
        <p:nvSpPr>
          <p:cNvPr id="15" name="Freihandform: Form 14">
            <a:extLst>
              <a:ext uri="{FF2B5EF4-FFF2-40B4-BE49-F238E27FC236}">
                <a16:creationId xmlns:a16="http://schemas.microsoft.com/office/drawing/2014/main" id="{172AF8F0-8DAD-4538-BC1D-E3B87187CF41}"/>
              </a:ext>
            </a:extLst>
          </p:cNvPr>
          <p:cNvSpPr/>
          <p:nvPr userDrawn="1"/>
        </p:nvSpPr>
        <p:spPr>
          <a:xfrm>
            <a:off x="0" y="2977768"/>
            <a:ext cx="1450975" cy="3880232"/>
          </a:xfrm>
          <a:custGeom>
            <a:avLst/>
            <a:gdLst>
              <a:gd name="connsiteX0" fmla="*/ 1450975 w 1450975"/>
              <a:gd name="connsiteY0" fmla="*/ 0 h 3880232"/>
              <a:gd name="connsiteX1" fmla="*/ 1450975 w 1450975"/>
              <a:gd name="connsiteY1" fmla="*/ 3880232 h 3880232"/>
              <a:gd name="connsiteX2" fmla="*/ 0 w 1450975"/>
              <a:gd name="connsiteY2" fmla="*/ 3880232 h 3880232"/>
              <a:gd name="connsiteX3" fmla="*/ 0 w 1450975"/>
              <a:gd name="connsiteY3" fmla="*/ 982332 h 3880232"/>
              <a:gd name="connsiteX4" fmla="*/ 80748 w 1450975"/>
              <a:gd name="connsiteY4" fmla="*/ 912387 h 3880232"/>
              <a:gd name="connsiteX5" fmla="*/ 1372159 w 1450975"/>
              <a:gd name="connsiteY5" fmla="*/ 40367 h 38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0975" h="3880232">
                <a:moveTo>
                  <a:pt x="1450975" y="0"/>
                </a:moveTo>
                <a:lnTo>
                  <a:pt x="1450975" y="3880232"/>
                </a:lnTo>
                <a:lnTo>
                  <a:pt x="0" y="3880232"/>
                </a:lnTo>
                <a:lnTo>
                  <a:pt x="0" y="982332"/>
                </a:lnTo>
                <a:lnTo>
                  <a:pt x="80748" y="912387"/>
                </a:lnTo>
                <a:cubicBezTo>
                  <a:pt x="480793" y="582240"/>
                  <a:pt x="913073" y="289757"/>
                  <a:pt x="1372159" y="4036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endParaRPr lang="de-DE" sz="1700" spc="30" dirty="0" err="1"/>
          </a:p>
        </p:txBody>
      </p:sp>
      <p:sp>
        <p:nvSpPr>
          <p:cNvPr id="2" name="Title Placeholder 1"/>
          <p:cNvSpPr>
            <a:spLocks noGrp="1"/>
          </p:cNvSpPr>
          <p:nvPr>
            <p:ph type="title"/>
          </p:nvPr>
        </p:nvSpPr>
        <p:spPr>
          <a:xfrm>
            <a:off x="2062921" y="938374"/>
            <a:ext cx="8605080" cy="438398"/>
          </a:xfrm>
          <a:prstGeom prst="rect">
            <a:avLst/>
          </a:prstGeom>
        </p:spPr>
        <p:txBody>
          <a:bodyPr vert="horz" lIns="0" tIns="0" rIns="0" bIns="0" rtlCol="0" anchor="t" anchorCtr="0">
            <a:noAutofit/>
          </a:bodyPr>
          <a:lstStyle/>
          <a:p>
            <a:r>
              <a:rPr lang="de-DE" dirty="0"/>
              <a:t>Mastertitelformat bearbeiten</a:t>
            </a:r>
            <a:endParaRPr lang="en-US" dirty="0"/>
          </a:p>
        </p:txBody>
      </p:sp>
      <p:sp>
        <p:nvSpPr>
          <p:cNvPr id="3" name="Text Placeholder 2"/>
          <p:cNvSpPr>
            <a:spLocks noGrp="1"/>
          </p:cNvSpPr>
          <p:nvPr>
            <p:ph type="body" idx="1"/>
          </p:nvPr>
        </p:nvSpPr>
        <p:spPr>
          <a:xfrm>
            <a:off x="2063750" y="1557338"/>
            <a:ext cx="8604251" cy="4608512"/>
          </a:xfrm>
          <a:prstGeom prst="rect">
            <a:avLst/>
          </a:prstGeom>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0" name="Rechteck 9">
            <a:extLst>
              <a:ext uri="{FF2B5EF4-FFF2-40B4-BE49-F238E27FC236}">
                <a16:creationId xmlns:a16="http://schemas.microsoft.com/office/drawing/2014/main" id="{5D872A42-BB1C-49BB-A53E-DC69F0F431DE}"/>
              </a:ext>
            </a:extLst>
          </p:cNvPr>
          <p:cNvSpPr/>
          <p:nvPr userDrawn="1"/>
        </p:nvSpPr>
        <p:spPr>
          <a:xfrm>
            <a:off x="299357" y="6302177"/>
            <a:ext cx="1044116" cy="151159"/>
          </a:xfrm>
          <a:prstGeom prst="rect">
            <a:avLst/>
          </a:prstGeom>
        </p:spPr>
        <p:txBody>
          <a:bodyPr wrap="none" lIns="0" tIns="0" rIns="0" bIns="0">
            <a:noAutofit/>
          </a:bodyPr>
          <a:lstStyle/>
          <a:p>
            <a:pPr>
              <a:lnSpc>
                <a:spcPts val="1200"/>
              </a:lnSpc>
            </a:pPr>
            <a:r>
              <a:rPr lang="de-DE" sz="900" b="1" spc="20" baseline="0" dirty="0">
                <a:solidFill>
                  <a:schemeClr val="bg1"/>
                </a:solidFill>
              </a:rPr>
              <a:t>Seite </a:t>
            </a:r>
            <a:fld id="{B68CA67E-C928-4610-8613-D29F25DDB709}" type="slidenum">
              <a:rPr lang="de-DE" sz="900" b="1" spc="20" baseline="0" smtClean="0">
                <a:solidFill>
                  <a:schemeClr val="bg1"/>
                </a:solidFill>
              </a:rPr>
              <a:t>‹#›</a:t>
            </a:fld>
            <a:r>
              <a:rPr lang="de-DE" sz="900" b="1" spc="20" baseline="0" dirty="0">
                <a:solidFill>
                  <a:schemeClr val="bg1"/>
                </a:solidFill>
              </a:rPr>
              <a:t> </a:t>
            </a:r>
          </a:p>
        </p:txBody>
      </p:sp>
      <p:sp>
        <p:nvSpPr>
          <p:cNvPr id="11" name="Rechteck 10">
            <a:extLst>
              <a:ext uri="{FF2B5EF4-FFF2-40B4-BE49-F238E27FC236}">
                <a16:creationId xmlns:a16="http://schemas.microsoft.com/office/drawing/2014/main" id="{39396C9F-CB52-4AE4-A123-8AA538C7CCC4}"/>
              </a:ext>
            </a:extLst>
          </p:cNvPr>
          <p:cNvSpPr/>
          <p:nvPr userDrawn="1"/>
        </p:nvSpPr>
        <p:spPr>
          <a:xfrm>
            <a:off x="2063552" y="6302177"/>
            <a:ext cx="8604448" cy="365125"/>
          </a:xfrm>
          <a:prstGeom prst="rect">
            <a:avLst/>
          </a:prstGeom>
        </p:spPr>
        <p:txBody>
          <a:bodyPr wrap="none" lIns="0" tIns="0" rIns="0" bIns="0">
            <a:noAutofit/>
          </a:bodyPr>
          <a:lstStyle/>
          <a:p>
            <a:pPr>
              <a:lnSpc>
                <a:spcPts val="1200"/>
              </a:lnSpc>
            </a:pPr>
            <a:r>
              <a:rPr lang="de-DE" sz="900" b="1" spc="20" baseline="0" dirty="0"/>
              <a:t>Innovation City </a:t>
            </a:r>
            <a:r>
              <a:rPr lang="de-DE" sz="900" b="1" spc="20" baseline="0" dirty="0" err="1"/>
              <a:t>Issue</a:t>
            </a:r>
            <a:r>
              <a:rPr lang="de-DE" sz="900" b="1" spc="20" baseline="0" dirty="0"/>
              <a:t> Reporting: Progress Update —</a:t>
            </a:r>
            <a:r>
              <a:rPr lang="de-DE" sz="900" b="0" spc="20" baseline="0" dirty="0"/>
              <a:t> Human-Computer Interaction</a:t>
            </a:r>
          </a:p>
          <a:p>
            <a:pPr>
              <a:lnSpc>
                <a:spcPts val="1200"/>
              </a:lnSpc>
            </a:pPr>
            <a:r>
              <a:rPr lang="de-DE" sz="900" b="0" spc="20" baseline="0" dirty="0">
                <a:solidFill>
                  <a:schemeClr val="bg2"/>
                </a:solidFill>
              </a:rPr>
              <a:t>Michael Krah, Minu Lee, Marten Seegers — Universität Oldenburg</a:t>
            </a:r>
          </a:p>
        </p:txBody>
      </p:sp>
      <p:pic>
        <p:nvPicPr>
          <p:cNvPr id="13" name="Grafik 12">
            <a:extLst>
              <a:ext uri="{FF2B5EF4-FFF2-40B4-BE49-F238E27FC236}">
                <a16:creationId xmlns:a16="http://schemas.microsoft.com/office/drawing/2014/main" id="{A40C3931-080E-49C4-BBA5-6BE341C11BF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54794" y="299033"/>
            <a:ext cx="911476" cy="591546"/>
          </a:xfrm>
          <a:prstGeom prst="rect">
            <a:avLst/>
          </a:prstGeom>
        </p:spPr>
      </p:pic>
      <p:sp>
        <p:nvSpPr>
          <p:cNvPr id="14" name="Rechteck 13">
            <a:extLst>
              <a:ext uri="{FF2B5EF4-FFF2-40B4-BE49-F238E27FC236}">
                <a16:creationId xmlns:a16="http://schemas.microsoft.com/office/drawing/2014/main" id="{4ACEC744-5975-4C66-8B94-18F60448BD0F}"/>
              </a:ext>
            </a:extLst>
          </p:cNvPr>
          <p:cNvSpPr/>
          <p:nvPr userDrawn="1"/>
        </p:nvSpPr>
        <p:spPr>
          <a:xfrm>
            <a:off x="299357" y="6459686"/>
            <a:ext cx="900411" cy="207615"/>
          </a:xfrm>
          <a:prstGeom prst="rect">
            <a:avLst/>
          </a:prstGeom>
        </p:spPr>
        <p:txBody>
          <a:bodyPr wrap="none" lIns="0" tIns="0" rIns="0" bIns="0">
            <a:noAutofit/>
          </a:bodyPr>
          <a:lstStyle/>
          <a:p>
            <a:pPr>
              <a:lnSpc>
                <a:spcPts val="1200"/>
              </a:lnSpc>
            </a:pPr>
            <a:fld id="{9DA6B11C-08A4-4714-94B2-B07C9C1922F9}" type="datetime1">
              <a:rPr lang="de-DE" sz="900" b="0" spc="20" baseline="0" smtClean="0">
                <a:solidFill>
                  <a:schemeClr val="bg1"/>
                </a:solidFill>
              </a:rPr>
              <a:t>10.07.2025</a:t>
            </a:fld>
            <a:endParaRPr lang="de-DE" sz="900" b="0" spc="20" baseline="0" dirty="0">
              <a:solidFill>
                <a:schemeClr val="bg1"/>
              </a:solidFill>
            </a:endParaRPr>
          </a:p>
        </p:txBody>
      </p:sp>
    </p:spTree>
    <p:extLst>
      <p:ext uri="{BB962C8B-B14F-4D97-AF65-F5344CB8AC3E}">
        <p14:creationId xmlns:p14="http://schemas.microsoft.com/office/powerpoint/2010/main" val="2587547491"/>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70" r:id="rId3"/>
    <p:sldLayoutId id="2147483669" r:id="rId4"/>
    <p:sldLayoutId id="2147483662" r:id="rId5"/>
    <p:sldLayoutId id="2147483664" r:id="rId6"/>
    <p:sldLayoutId id="2147483672" r:id="rId7"/>
    <p:sldLayoutId id="2147483668" r:id="rId8"/>
    <p:sldLayoutId id="2147483666" r:id="rId9"/>
    <p:sldLayoutId id="2147483667" r:id="rId10"/>
    <p:sldLayoutId id="2147483673" r:id="rId11"/>
  </p:sldLayoutIdLst>
  <p:hf sldNum="0" hdr="0" ftr="0" dt="0"/>
  <p:txStyles>
    <p:titleStyle>
      <a:lvl1pPr algn="l" defTabSz="914400" rtl="0" eaLnBrk="1" latinLnBrk="0" hangingPunct="1">
        <a:lnSpc>
          <a:spcPct val="90000"/>
        </a:lnSpc>
        <a:spcBef>
          <a:spcPct val="0"/>
        </a:spcBef>
        <a:buNone/>
        <a:defRPr sz="2400" kern="1200" spc="50" baseline="0">
          <a:solidFill>
            <a:schemeClr val="tx2"/>
          </a:solidFill>
          <a:latin typeface="+mj-lt"/>
          <a:ea typeface="+mj-ea"/>
          <a:cs typeface="+mj-cs"/>
        </a:defRPr>
      </a:lvl1pPr>
    </p:titleStyle>
    <p:bodyStyle>
      <a:lvl1pPr marL="225425" indent="-225425"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1pPr>
      <a:lvl2pPr marL="628650" indent="-17780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2pPr>
      <a:lvl3pPr marL="1079500" indent="-18415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3pPr>
      <a:lvl4pPr marL="1524000" indent="-17780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4pPr>
      <a:lvl5pPr marL="1974850" indent="-177800" algn="l" defTabSz="62865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00" userDrawn="1">
          <p15:clr>
            <a:srgbClr val="F26B43"/>
          </p15:clr>
        </p15:guide>
        <p15:guide id="2" pos="6720" userDrawn="1">
          <p15:clr>
            <a:srgbClr val="F26B43"/>
          </p15:clr>
        </p15:guide>
        <p15:guide id="3" orient="horz" pos="981" userDrawn="1">
          <p15:clr>
            <a:srgbClr val="F26B43"/>
          </p15:clr>
        </p15:guide>
        <p15:guide id="4" orient="horz" pos="3884" userDrawn="1">
          <p15:clr>
            <a:srgbClr val="F26B43"/>
          </p15:clr>
        </p15:guide>
        <p15:guide id="5" pos="91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hyperlink" Target="https://www.figma.com/proto/NOExR3JJOiiGlxfzwEt7D4/hci_categories?node-id=98-34&amp;t=KIE9XRnBA2NXQLiw-1&amp;scaling=scale-down&amp;content-scaling=fixed&amp;page-id=0%3A1&amp;starting-point-node-id=98%3A34" TargetMode="External"/><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3.png"/><Relationship Id="rId7"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5.jp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6.jp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A2D7EF-B855-44BC-BBBF-9E54EB18F367}"/>
              </a:ext>
            </a:extLst>
          </p:cNvPr>
          <p:cNvSpPr>
            <a:spLocks noGrp="1"/>
          </p:cNvSpPr>
          <p:nvPr>
            <p:ph type="ctrTitle"/>
          </p:nvPr>
        </p:nvSpPr>
        <p:spPr/>
        <p:txBody>
          <a:bodyPr/>
          <a:lstStyle/>
          <a:p>
            <a:r>
              <a:rPr lang="de-DE" dirty="0" err="1"/>
              <a:t>Innovating</a:t>
            </a:r>
            <a:r>
              <a:rPr lang="de-DE" dirty="0"/>
              <a:t> City </a:t>
            </a:r>
            <a:r>
              <a:rPr lang="de-DE" dirty="0" err="1"/>
              <a:t>Issue</a:t>
            </a:r>
            <a:r>
              <a:rPr lang="de-DE" dirty="0"/>
              <a:t> Reporting</a:t>
            </a:r>
          </a:p>
        </p:txBody>
      </p:sp>
      <p:sp>
        <p:nvSpPr>
          <p:cNvPr id="3" name="Untertitel 2">
            <a:extLst>
              <a:ext uri="{FF2B5EF4-FFF2-40B4-BE49-F238E27FC236}">
                <a16:creationId xmlns:a16="http://schemas.microsoft.com/office/drawing/2014/main" id="{763B4205-E97E-4306-984B-C3F7660690C2}"/>
              </a:ext>
            </a:extLst>
          </p:cNvPr>
          <p:cNvSpPr>
            <a:spLocks noGrp="1"/>
          </p:cNvSpPr>
          <p:nvPr>
            <p:ph type="subTitle" idx="1"/>
          </p:nvPr>
        </p:nvSpPr>
        <p:spPr/>
        <p:txBody>
          <a:bodyPr/>
          <a:lstStyle/>
          <a:p>
            <a:r>
              <a:rPr lang="de-DE" dirty="0"/>
              <a:t>Human-Computer Interaction</a:t>
            </a:r>
          </a:p>
        </p:txBody>
      </p:sp>
      <p:sp>
        <p:nvSpPr>
          <p:cNvPr id="4" name="Textplatzhalter 3">
            <a:extLst>
              <a:ext uri="{FF2B5EF4-FFF2-40B4-BE49-F238E27FC236}">
                <a16:creationId xmlns:a16="http://schemas.microsoft.com/office/drawing/2014/main" id="{B48BCF9E-8C19-41F2-B174-50A262AD3C12}"/>
              </a:ext>
            </a:extLst>
          </p:cNvPr>
          <p:cNvSpPr>
            <a:spLocks noGrp="1"/>
          </p:cNvSpPr>
          <p:nvPr>
            <p:ph type="body" sz="quarter" idx="10"/>
          </p:nvPr>
        </p:nvSpPr>
        <p:spPr/>
        <p:txBody>
          <a:bodyPr/>
          <a:lstStyle/>
          <a:p>
            <a:r>
              <a:rPr lang="de-DE" dirty="0"/>
              <a:t>Michael Krah, Minu Lee, Marten Seegers</a:t>
            </a:r>
          </a:p>
          <a:p>
            <a:r>
              <a:rPr lang="de-DE" dirty="0"/>
              <a:t>2025.07.11</a:t>
            </a:r>
          </a:p>
        </p:txBody>
      </p:sp>
      <p:pic>
        <p:nvPicPr>
          <p:cNvPr id="19" name="Picture Placeholder 18" descr="A map of a city with many dots&#10;&#10;AI-generated content may be incorrect.">
            <a:extLst>
              <a:ext uri="{FF2B5EF4-FFF2-40B4-BE49-F238E27FC236}">
                <a16:creationId xmlns:a16="http://schemas.microsoft.com/office/drawing/2014/main" id="{3467131E-CF18-4D6D-1EA8-CDABC033AE4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0355" b="20355"/>
          <a:stretch>
            <a:fillRect/>
          </a:stretch>
        </p:blipFill>
        <p:spPr/>
      </p:pic>
    </p:spTree>
    <p:extLst>
      <p:ext uri="{BB962C8B-B14F-4D97-AF65-F5344CB8AC3E}">
        <p14:creationId xmlns:p14="http://schemas.microsoft.com/office/powerpoint/2010/main" val="408468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04A8D-93F2-BEF4-3BAD-06226E9C195F}"/>
            </a:ext>
          </a:extLst>
        </p:cNvPr>
        <p:cNvGrpSpPr/>
        <p:nvPr/>
      </p:nvGrpSpPr>
      <p:grpSpPr>
        <a:xfrm>
          <a:off x="0" y="0"/>
          <a:ext cx="0" cy="0"/>
          <a:chOff x="0" y="0"/>
          <a:chExt cx="0" cy="0"/>
        </a:xfrm>
      </p:grpSpPr>
      <p:sp>
        <p:nvSpPr>
          <p:cNvPr id="87" name="PlaceHolder 2">
            <a:extLst>
              <a:ext uri="{FF2B5EF4-FFF2-40B4-BE49-F238E27FC236}">
                <a16:creationId xmlns:a16="http://schemas.microsoft.com/office/drawing/2014/main" id="{8651EB2E-F04A-2D8F-1A47-9ACC801CF5EA}"/>
              </a:ext>
            </a:extLst>
          </p:cNvPr>
          <p:cNvSpPr>
            <a:spLocks noGrp="1"/>
          </p:cNvSpPr>
          <p:nvPr>
            <p:ph type="title"/>
          </p:nvPr>
        </p:nvSpPr>
        <p:spPr>
          <a:xfrm>
            <a:off x="2062800" y="938520"/>
            <a:ext cx="5831640" cy="437760"/>
          </a:xfrm>
          <a:prstGeom prst="rect">
            <a:avLst/>
          </a:prstGeom>
          <a:noFill/>
          <a:ln w="0">
            <a:noFill/>
          </a:ln>
        </p:spPr>
        <p:txBody>
          <a:bodyPr lIns="0" tIns="0" rIns="0" bIns="0" anchor="t">
            <a:noAutofit/>
          </a:bodyPr>
          <a:lstStyle/>
          <a:p>
            <a:pPr indent="0" defTabSz="914400">
              <a:lnSpc>
                <a:spcPct val="90000"/>
              </a:lnSpc>
              <a:buNone/>
              <a:tabLst>
                <a:tab pos="0" algn="l"/>
              </a:tabLst>
            </a:pPr>
            <a:r>
              <a:rPr lang="de-DE" dirty="0"/>
              <a:t>Clustering </a:t>
            </a:r>
            <a:r>
              <a:rPr lang="de-DE" dirty="0" err="1"/>
              <a:t>complaints</a:t>
            </a:r>
            <a:endParaRPr lang="en-US" sz="2400" b="0" strike="noStrike" spc="-1" dirty="0">
              <a:solidFill>
                <a:srgbClr val="000000"/>
              </a:solidFill>
              <a:latin typeface="Arial"/>
            </a:endParaRPr>
          </a:p>
        </p:txBody>
      </p:sp>
      <p:sp>
        <p:nvSpPr>
          <p:cNvPr id="9" name="Flowchart: Connector 8">
            <a:extLst>
              <a:ext uri="{FF2B5EF4-FFF2-40B4-BE49-F238E27FC236}">
                <a16:creationId xmlns:a16="http://schemas.microsoft.com/office/drawing/2014/main" id="{68F04A1B-BBE3-BD44-2C2E-0E30C591034E}"/>
              </a:ext>
            </a:extLst>
          </p:cNvPr>
          <p:cNvSpPr/>
          <p:nvPr/>
        </p:nvSpPr>
        <p:spPr>
          <a:xfrm>
            <a:off x="10827201" y="1703087"/>
            <a:ext cx="480000" cy="522632"/>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pic>
        <p:nvPicPr>
          <p:cNvPr id="1026" name="Picture 2">
            <a:extLst>
              <a:ext uri="{FF2B5EF4-FFF2-40B4-BE49-F238E27FC236}">
                <a16:creationId xmlns:a16="http://schemas.microsoft.com/office/drawing/2014/main" id="{632FF3FA-819F-E7A2-DD84-26811AC877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555"/>
          <a:stretch>
            <a:fillRect/>
          </a:stretch>
        </p:blipFill>
        <p:spPr bwMode="auto">
          <a:xfrm>
            <a:off x="2122089" y="1464024"/>
            <a:ext cx="8227695" cy="425097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FB7FF50-A835-F4C7-202F-FC3A908600E2}"/>
              </a:ext>
            </a:extLst>
          </p:cNvPr>
          <p:cNvGrpSpPr/>
          <p:nvPr/>
        </p:nvGrpSpPr>
        <p:grpSpPr>
          <a:xfrm>
            <a:off x="9394199" y="256840"/>
            <a:ext cx="2596785" cy="2202338"/>
            <a:chOff x="0" y="0"/>
            <a:chExt cx="6637219" cy="5159652"/>
          </a:xfrm>
        </p:grpSpPr>
        <p:pic>
          <p:nvPicPr>
            <p:cNvPr id="11" name="Picture 10">
              <a:extLst>
                <a:ext uri="{FF2B5EF4-FFF2-40B4-BE49-F238E27FC236}">
                  <a16:creationId xmlns:a16="http://schemas.microsoft.com/office/drawing/2014/main" id="{E762761F-6A7B-1910-CBA2-36537C87BA80}"/>
                </a:ext>
              </a:extLst>
            </p:cNvPr>
            <p:cNvPicPr/>
            <p:nvPr/>
          </p:nvPicPr>
          <p:blipFill>
            <a:blip r:embed="rId3"/>
            <a:stretch>
              <a:fillRect/>
            </a:stretch>
          </p:blipFill>
          <p:spPr>
            <a:xfrm>
              <a:off x="1177819" y="463797"/>
              <a:ext cx="4259234" cy="4080008"/>
            </a:xfrm>
            <a:prstGeom prst="rect">
              <a:avLst/>
            </a:prstGeom>
          </p:spPr>
        </p:pic>
        <p:pic>
          <p:nvPicPr>
            <p:cNvPr id="12" name="Picture 11">
              <a:extLst>
                <a:ext uri="{FF2B5EF4-FFF2-40B4-BE49-F238E27FC236}">
                  <a16:creationId xmlns:a16="http://schemas.microsoft.com/office/drawing/2014/main" id="{F7DFF4B8-95A5-AC73-B188-352D434173AA}"/>
                </a:ext>
              </a:extLst>
            </p:cNvPr>
            <p:cNvPicPr/>
            <p:nvPr/>
          </p:nvPicPr>
          <p:blipFill>
            <a:blip r:embed="rId4"/>
            <a:stretch>
              <a:fillRect/>
            </a:stretch>
          </p:blipFill>
          <p:spPr>
            <a:xfrm>
              <a:off x="3963457" y="0"/>
              <a:ext cx="945387" cy="868565"/>
            </a:xfrm>
            <a:prstGeom prst="rect">
              <a:avLst/>
            </a:prstGeom>
          </p:spPr>
        </p:pic>
        <p:pic>
          <p:nvPicPr>
            <p:cNvPr id="14" name="Picture 13">
              <a:extLst>
                <a:ext uri="{FF2B5EF4-FFF2-40B4-BE49-F238E27FC236}">
                  <a16:creationId xmlns:a16="http://schemas.microsoft.com/office/drawing/2014/main" id="{D0508A55-FE91-9612-F5CC-92A579EBDA8F}"/>
                </a:ext>
              </a:extLst>
            </p:cNvPr>
            <p:cNvPicPr/>
            <p:nvPr/>
          </p:nvPicPr>
          <p:blipFill>
            <a:blip r:embed="rId5"/>
            <a:stretch>
              <a:fillRect/>
            </a:stretch>
          </p:blipFill>
          <p:spPr>
            <a:xfrm>
              <a:off x="5402253" y="2420178"/>
              <a:ext cx="1234966" cy="1011921"/>
            </a:xfrm>
            <a:prstGeom prst="rect">
              <a:avLst/>
            </a:prstGeom>
          </p:spPr>
        </p:pic>
        <p:pic>
          <p:nvPicPr>
            <p:cNvPr id="16" name="Picture 15">
              <a:extLst>
                <a:ext uri="{FF2B5EF4-FFF2-40B4-BE49-F238E27FC236}">
                  <a16:creationId xmlns:a16="http://schemas.microsoft.com/office/drawing/2014/main" id="{F58A55FB-D46C-5C83-E7DC-F434392CF6BC}"/>
                </a:ext>
              </a:extLst>
            </p:cNvPr>
            <p:cNvPicPr/>
            <p:nvPr/>
          </p:nvPicPr>
          <p:blipFill>
            <a:blip r:embed="rId6"/>
            <a:stretch>
              <a:fillRect/>
            </a:stretch>
          </p:blipFill>
          <p:spPr>
            <a:xfrm>
              <a:off x="4668633" y="4434442"/>
              <a:ext cx="1022040" cy="725210"/>
            </a:xfrm>
            <a:prstGeom prst="rect">
              <a:avLst/>
            </a:prstGeom>
          </p:spPr>
        </p:pic>
        <p:pic>
          <p:nvPicPr>
            <p:cNvPr id="18" name="Picture 17">
              <a:extLst>
                <a:ext uri="{FF2B5EF4-FFF2-40B4-BE49-F238E27FC236}">
                  <a16:creationId xmlns:a16="http://schemas.microsoft.com/office/drawing/2014/main" id="{F64C188B-5D3C-5833-42F2-CD7B5055487F}"/>
                </a:ext>
              </a:extLst>
            </p:cNvPr>
            <p:cNvPicPr/>
            <p:nvPr/>
          </p:nvPicPr>
          <p:blipFill>
            <a:blip r:embed="rId7"/>
            <a:stretch>
              <a:fillRect/>
            </a:stretch>
          </p:blipFill>
          <p:spPr>
            <a:xfrm>
              <a:off x="0" y="1475718"/>
              <a:ext cx="1090176" cy="725210"/>
            </a:xfrm>
            <a:prstGeom prst="rect">
              <a:avLst/>
            </a:prstGeom>
          </p:spPr>
        </p:pic>
        <p:pic>
          <p:nvPicPr>
            <p:cNvPr id="19" name="Picture 18">
              <a:extLst>
                <a:ext uri="{FF2B5EF4-FFF2-40B4-BE49-F238E27FC236}">
                  <a16:creationId xmlns:a16="http://schemas.microsoft.com/office/drawing/2014/main" id="{0E0AA0AD-DF1E-A6E3-3A88-E797ED9589F7}"/>
                </a:ext>
              </a:extLst>
            </p:cNvPr>
            <p:cNvPicPr/>
            <p:nvPr/>
          </p:nvPicPr>
          <p:blipFill>
            <a:blip r:embed="rId8"/>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394729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C950D-90F6-19EB-092A-6095DF6AB8E4}"/>
            </a:ext>
          </a:extLst>
        </p:cNvPr>
        <p:cNvGrpSpPr/>
        <p:nvPr/>
      </p:nvGrpSpPr>
      <p:grpSpPr>
        <a:xfrm>
          <a:off x="0" y="0"/>
          <a:ext cx="0" cy="0"/>
          <a:chOff x="0" y="0"/>
          <a:chExt cx="0" cy="0"/>
        </a:xfrm>
      </p:grpSpPr>
      <p:sp>
        <p:nvSpPr>
          <p:cNvPr id="87" name="PlaceHolder 2">
            <a:extLst>
              <a:ext uri="{FF2B5EF4-FFF2-40B4-BE49-F238E27FC236}">
                <a16:creationId xmlns:a16="http://schemas.microsoft.com/office/drawing/2014/main" id="{497C6A94-A375-DBEB-2D43-9202D34101FA}"/>
              </a:ext>
            </a:extLst>
          </p:cNvPr>
          <p:cNvSpPr>
            <a:spLocks noGrp="1"/>
          </p:cNvSpPr>
          <p:nvPr>
            <p:ph type="title"/>
          </p:nvPr>
        </p:nvSpPr>
        <p:spPr>
          <a:xfrm>
            <a:off x="2062800" y="938520"/>
            <a:ext cx="5831640" cy="437760"/>
          </a:xfrm>
          <a:prstGeom prst="rect">
            <a:avLst/>
          </a:prstGeom>
          <a:noFill/>
          <a:ln w="0">
            <a:noFill/>
          </a:ln>
        </p:spPr>
        <p:txBody>
          <a:bodyPr lIns="0" tIns="0" rIns="0" bIns="0" anchor="t">
            <a:noAutofit/>
          </a:bodyPr>
          <a:lstStyle/>
          <a:p>
            <a:pPr indent="0" defTabSz="914400">
              <a:lnSpc>
                <a:spcPct val="90000"/>
              </a:lnSpc>
              <a:buNone/>
              <a:tabLst>
                <a:tab pos="0" algn="l"/>
              </a:tabLst>
            </a:pPr>
            <a:r>
              <a:rPr lang="de-DE" dirty="0"/>
              <a:t>Clustering </a:t>
            </a:r>
            <a:r>
              <a:rPr lang="de-DE" dirty="0" err="1"/>
              <a:t>complaints</a:t>
            </a:r>
            <a:endParaRPr lang="en-US" sz="2400" b="0" strike="noStrike" spc="-1" dirty="0">
              <a:solidFill>
                <a:srgbClr val="000000"/>
              </a:solidFill>
              <a:latin typeface="Arial"/>
            </a:endParaRPr>
          </a:p>
        </p:txBody>
      </p:sp>
      <p:sp>
        <p:nvSpPr>
          <p:cNvPr id="9" name="Flowchart: Connector 8">
            <a:extLst>
              <a:ext uri="{FF2B5EF4-FFF2-40B4-BE49-F238E27FC236}">
                <a16:creationId xmlns:a16="http://schemas.microsoft.com/office/drawing/2014/main" id="{01146099-BC0C-6E04-1BF7-82E1BD814B45}"/>
              </a:ext>
            </a:extLst>
          </p:cNvPr>
          <p:cNvSpPr/>
          <p:nvPr/>
        </p:nvSpPr>
        <p:spPr>
          <a:xfrm>
            <a:off x="10827201" y="1703087"/>
            <a:ext cx="480000" cy="522632"/>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pic>
        <p:nvPicPr>
          <p:cNvPr id="1026" name="Picture 2">
            <a:extLst>
              <a:ext uri="{FF2B5EF4-FFF2-40B4-BE49-F238E27FC236}">
                <a16:creationId xmlns:a16="http://schemas.microsoft.com/office/drawing/2014/main" id="{F15DF377-5F64-6E49-C900-6BEF1479A5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88" b="65555"/>
          <a:stretch>
            <a:fillRect/>
          </a:stretch>
        </p:blipFill>
        <p:spPr bwMode="auto">
          <a:xfrm>
            <a:off x="2755469" y="2913165"/>
            <a:ext cx="6832968" cy="322405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BE89D6AB-2443-726F-1A0A-9C6231EB558E}"/>
              </a:ext>
            </a:extLst>
          </p:cNvPr>
          <p:cNvGrpSpPr/>
          <p:nvPr/>
        </p:nvGrpSpPr>
        <p:grpSpPr>
          <a:xfrm>
            <a:off x="9394199" y="256840"/>
            <a:ext cx="2596785" cy="2202338"/>
            <a:chOff x="0" y="0"/>
            <a:chExt cx="6637219" cy="5159652"/>
          </a:xfrm>
        </p:grpSpPr>
        <p:pic>
          <p:nvPicPr>
            <p:cNvPr id="11" name="Picture 10">
              <a:extLst>
                <a:ext uri="{FF2B5EF4-FFF2-40B4-BE49-F238E27FC236}">
                  <a16:creationId xmlns:a16="http://schemas.microsoft.com/office/drawing/2014/main" id="{A10502D3-EFF2-F68D-7C8D-BCA6D49062C1}"/>
                </a:ext>
              </a:extLst>
            </p:cNvPr>
            <p:cNvPicPr/>
            <p:nvPr/>
          </p:nvPicPr>
          <p:blipFill>
            <a:blip r:embed="rId3"/>
            <a:stretch>
              <a:fillRect/>
            </a:stretch>
          </p:blipFill>
          <p:spPr>
            <a:xfrm>
              <a:off x="1177819" y="463797"/>
              <a:ext cx="4259234" cy="4080008"/>
            </a:xfrm>
            <a:prstGeom prst="rect">
              <a:avLst/>
            </a:prstGeom>
          </p:spPr>
        </p:pic>
        <p:pic>
          <p:nvPicPr>
            <p:cNvPr id="12" name="Picture 11">
              <a:extLst>
                <a:ext uri="{FF2B5EF4-FFF2-40B4-BE49-F238E27FC236}">
                  <a16:creationId xmlns:a16="http://schemas.microsoft.com/office/drawing/2014/main" id="{93B0EE04-E3D9-4B68-60EC-25300A93A89E}"/>
                </a:ext>
              </a:extLst>
            </p:cNvPr>
            <p:cNvPicPr/>
            <p:nvPr/>
          </p:nvPicPr>
          <p:blipFill>
            <a:blip r:embed="rId4"/>
            <a:stretch>
              <a:fillRect/>
            </a:stretch>
          </p:blipFill>
          <p:spPr>
            <a:xfrm>
              <a:off x="3963457" y="0"/>
              <a:ext cx="945387" cy="868565"/>
            </a:xfrm>
            <a:prstGeom prst="rect">
              <a:avLst/>
            </a:prstGeom>
          </p:spPr>
        </p:pic>
        <p:pic>
          <p:nvPicPr>
            <p:cNvPr id="14" name="Picture 13">
              <a:extLst>
                <a:ext uri="{FF2B5EF4-FFF2-40B4-BE49-F238E27FC236}">
                  <a16:creationId xmlns:a16="http://schemas.microsoft.com/office/drawing/2014/main" id="{AC8F3849-D5C9-EE6C-EE96-2FB0683CCD1B}"/>
                </a:ext>
              </a:extLst>
            </p:cNvPr>
            <p:cNvPicPr/>
            <p:nvPr/>
          </p:nvPicPr>
          <p:blipFill>
            <a:blip r:embed="rId5"/>
            <a:stretch>
              <a:fillRect/>
            </a:stretch>
          </p:blipFill>
          <p:spPr>
            <a:xfrm>
              <a:off x="5402253" y="2420178"/>
              <a:ext cx="1234966" cy="1011921"/>
            </a:xfrm>
            <a:prstGeom prst="rect">
              <a:avLst/>
            </a:prstGeom>
          </p:spPr>
        </p:pic>
        <p:pic>
          <p:nvPicPr>
            <p:cNvPr id="16" name="Picture 15">
              <a:extLst>
                <a:ext uri="{FF2B5EF4-FFF2-40B4-BE49-F238E27FC236}">
                  <a16:creationId xmlns:a16="http://schemas.microsoft.com/office/drawing/2014/main" id="{63539E0F-F6D0-03A8-BC6B-B61ECE2F979F}"/>
                </a:ext>
              </a:extLst>
            </p:cNvPr>
            <p:cNvPicPr/>
            <p:nvPr/>
          </p:nvPicPr>
          <p:blipFill>
            <a:blip r:embed="rId6"/>
            <a:stretch>
              <a:fillRect/>
            </a:stretch>
          </p:blipFill>
          <p:spPr>
            <a:xfrm>
              <a:off x="4668633" y="4434442"/>
              <a:ext cx="1022040" cy="725210"/>
            </a:xfrm>
            <a:prstGeom prst="rect">
              <a:avLst/>
            </a:prstGeom>
          </p:spPr>
        </p:pic>
        <p:pic>
          <p:nvPicPr>
            <p:cNvPr id="18" name="Picture 17">
              <a:extLst>
                <a:ext uri="{FF2B5EF4-FFF2-40B4-BE49-F238E27FC236}">
                  <a16:creationId xmlns:a16="http://schemas.microsoft.com/office/drawing/2014/main" id="{0B1FB3F3-C305-2BE7-56E6-0C4FE50A8DDB}"/>
                </a:ext>
              </a:extLst>
            </p:cNvPr>
            <p:cNvPicPr/>
            <p:nvPr/>
          </p:nvPicPr>
          <p:blipFill>
            <a:blip r:embed="rId7"/>
            <a:stretch>
              <a:fillRect/>
            </a:stretch>
          </p:blipFill>
          <p:spPr>
            <a:xfrm>
              <a:off x="0" y="1475718"/>
              <a:ext cx="1090176" cy="725210"/>
            </a:xfrm>
            <a:prstGeom prst="rect">
              <a:avLst/>
            </a:prstGeom>
          </p:spPr>
        </p:pic>
        <p:pic>
          <p:nvPicPr>
            <p:cNvPr id="19" name="Picture 18">
              <a:extLst>
                <a:ext uri="{FF2B5EF4-FFF2-40B4-BE49-F238E27FC236}">
                  <a16:creationId xmlns:a16="http://schemas.microsoft.com/office/drawing/2014/main" id="{CD160A32-C0EB-3CC9-D010-E665A0E585ED}"/>
                </a:ext>
              </a:extLst>
            </p:cNvPr>
            <p:cNvPicPr/>
            <p:nvPr/>
          </p:nvPicPr>
          <p:blipFill>
            <a:blip r:embed="rId8"/>
            <a:stretch>
              <a:fillRect/>
            </a:stretch>
          </p:blipFill>
          <p:spPr>
            <a:xfrm>
              <a:off x="496459" y="4064421"/>
              <a:ext cx="1182627" cy="867347"/>
            </a:xfrm>
            <a:prstGeom prst="rect">
              <a:avLst/>
            </a:prstGeom>
          </p:spPr>
        </p:pic>
      </p:grpSp>
      <p:sp>
        <p:nvSpPr>
          <p:cNvPr id="2" name="PlaceHolder 1">
            <a:extLst>
              <a:ext uri="{FF2B5EF4-FFF2-40B4-BE49-F238E27FC236}">
                <a16:creationId xmlns:a16="http://schemas.microsoft.com/office/drawing/2014/main" id="{EC3B48A9-B813-70F9-3729-AA4C638216B9}"/>
              </a:ext>
            </a:extLst>
          </p:cNvPr>
          <p:cNvSpPr txBox="1">
            <a:spLocks/>
          </p:cNvSpPr>
          <p:nvPr/>
        </p:nvSpPr>
        <p:spPr>
          <a:xfrm>
            <a:off x="2093993" y="1912674"/>
            <a:ext cx="7447572" cy="874181"/>
          </a:xfrm>
          <a:prstGeom prst="rect">
            <a:avLst/>
          </a:prstGeom>
          <a:noFill/>
          <a:ln w="0">
            <a:noFill/>
          </a:ln>
        </p:spPr>
        <p:txBody>
          <a:bodyPr lIns="0" tIns="0" rIns="0" bIns="0" anchor="t">
            <a:noAutofit/>
          </a:bodyPr>
          <a:lstStyle>
            <a:lvl1pPr marL="225425" indent="-225425"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1pPr>
            <a:lvl2pPr marL="628650" indent="-17780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2pPr>
            <a:lvl3pPr marL="1079500" indent="-18415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3pPr>
            <a:lvl4pPr marL="1524000" indent="-17780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4pPr>
            <a:lvl5pPr marL="1974850" indent="-177800" algn="l" defTabSz="62865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0000"/>
              </a:buClr>
              <a:buNone/>
            </a:pPr>
            <a:r>
              <a:rPr lang="de-DE" sz="3200" b="1" spc="26" dirty="0" err="1">
                <a:solidFill>
                  <a:schemeClr val="dk1"/>
                </a:solidFill>
                <a:latin typeface="Arial"/>
              </a:rPr>
              <a:t>How</a:t>
            </a:r>
            <a:r>
              <a:rPr lang="de-DE" sz="3200" b="1" spc="26" dirty="0">
                <a:solidFill>
                  <a:schemeClr val="dk1"/>
                </a:solidFill>
                <a:latin typeface="Arial"/>
              </a:rPr>
              <a:t> </a:t>
            </a:r>
            <a:r>
              <a:rPr lang="de-DE" sz="3200" b="1" spc="26" dirty="0" err="1">
                <a:solidFill>
                  <a:schemeClr val="dk1"/>
                </a:solidFill>
                <a:latin typeface="Arial"/>
              </a:rPr>
              <a:t>to</a:t>
            </a:r>
            <a:r>
              <a:rPr lang="de-DE" sz="3200" b="1" spc="26" dirty="0">
                <a:solidFill>
                  <a:schemeClr val="dk1"/>
                </a:solidFill>
                <a:latin typeface="Arial"/>
              </a:rPr>
              <a:t> </a:t>
            </a:r>
            <a:r>
              <a:rPr lang="de-DE" sz="3200" b="1" spc="26" dirty="0" err="1">
                <a:solidFill>
                  <a:schemeClr val="dk1"/>
                </a:solidFill>
                <a:latin typeface="Arial"/>
              </a:rPr>
              <a:t>translate</a:t>
            </a:r>
            <a:r>
              <a:rPr lang="de-DE" sz="3200" b="1" spc="26" dirty="0">
                <a:solidFill>
                  <a:schemeClr val="dk1"/>
                </a:solidFill>
                <a:latin typeface="Arial"/>
              </a:rPr>
              <a:t> </a:t>
            </a:r>
            <a:r>
              <a:rPr lang="de-DE" sz="3200" b="1" spc="26" dirty="0" err="1">
                <a:solidFill>
                  <a:schemeClr val="dk1"/>
                </a:solidFill>
                <a:latin typeface="Arial"/>
              </a:rPr>
              <a:t>into</a:t>
            </a:r>
            <a:r>
              <a:rPr lang="de-DE" sz="3200" b="1" spc="26" dirty="0">
                <a:solidFill>
                  <a:schemeClr val="dk1"/>
                </a:solidFill>
                <a:latin typeface="Arial"/>
              </a:rPr>
              <a:t> </a:t>
            </a:r>
            <a:r>
              <a:rPr lang="de-DE" sz="3200" b="1" spc="26" dirty="0" err="1">
                <a:solidFill>
                  <a:schemeClr val="dk1"/>
                </a:solidFill>
                <a:latin typeface="Arial"/>
              </a:rPr>
              <a:t>user</a:t>
            </a:r>
            <a:r>
              <a:rPr lang="de-DE" sz="3200" b="1" spc="26" dirty="0">
                <a:solidFill>
                  <a:schemeClr val="dk1"/>
                </a:solidFill>
                <a:latin typeface="Arial"/>
              </a:rPr>
              <a:t> interface?</a:t>
            </a:r>
            <a:endParaRPr lang="en-US" sz="3200" b="1" spc="26" dirty="0">
              <a:solidFill>
                <a:schemeClr val="dk1"/>
              </a:solidFill>
              <a:latin typeface="Arial"/>
            </a:endParaRPr>
          </a:p>
        </p:txBody>
      </p:sp>
    </p:spTree>
    <p:extLst>
      <p:ext uri="{BB962C8B-B14F-4D97-AF65-F5344CB8AC3E}">
        <p14:creationId xmlns:p14="http://schemas.microsoft.com/office/powerpoint/2010/main" val="340408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10E6-53A3-FF90-F202-AA308B1420D3}"/>
            </a:ext>
          </a:extLst>
        </p:cNvPr>
        <p:cNvGrpSpPr/>
        <p:nvPr/>
      </p:nvGrpSpPr>
      <p:grpSpPr>
        <a:xfrm>
          <a:off x="0" y="0"/>
          <a:ext cx="0" cy="0"/>
          <a:chOff x="0" y="0"/>
          <a:chExt cx="0" cy="0"/>
        </a:xfrm>
      </p:grpSpPr>
      <p:sp>
        <p:nvSpPr>
          <p:cNvPr id="86" name="PlaceHolder 1">
            <a:extLst>
              <a:ext uri="{FF2B5EF4-FFF2-40B4-BE49-F238E27FC236}">
                <a16:creationId xmlns:a16="http://schemas.microsoft.com/office/drawing/2014/main" id="{CD916BBE-B66E-3B44-A74F-A1216816C2BC}"/>
              </a:ext>
            </a:extLst>
          </p:cNvPr>
          <p:cNvSpPr>
            <a:spLocks noGrp="1"/>
          </p:cNvSpPr>
          <p:nvPr>
            <p:ph/>
          </p:nvPr>
        </p:nvSpPr>
        <p:spPr>
          <a:xfrm>
            <a:off x="2063880" y="1557360"/>
            <a:ext cx="8679960" cy="4607640"/>
          </a:xfrm>
          <a:prstGeom prst="rect">
            <a:avLst/>
          </a:prstGeom>
          <a:noFill/>
          <a:ln w="0">
            <a:noFill/>
          </a:ln>
        </p:spPr>
        <p:txBody>
          <a:bodyPr lIns="0" tIns="0" rIns="0" bIns="0" anchor="t">
            <a:noAutofit/>
          </a:bodyPr>
          <a:lstStyle/>
          <a:p>
            <a:pPr marL="225360" indent="-225360" defTabSz="914400">
              <a:lnSpc>
                <a:spcPct val="110000"/>
              </a:lnSpc>
              <a:spcAft>
                <a:spcPts val="1800"/>
              </a:spcAft>
              <a:buClr>
                <a:srgbClr val="000000"/>
              </a:buClr>
              <a:buFont typeface="Arial"/>
              <a:buChar char="•"/>
            </a:pPr>
            <a:r>
              <a:rPr lang="en-US" sz="1600" b="1" spc="26" dirty="0">
                <a:solidFill>
                  <a:schemeClr val="dk1"/>
                </a:solidFill>
                <a:latin typeface="Arial"/>
              </a:rPr>
              <a:t>Procedure:</a:t>
            </a:r>
            <a:endParaRPr lang="en-US" sz="1600" b="0" strike="noStrike" spc="-1" dirty="0">
              <a:solidFill>
                <a:srgbClr val="000000"/>
              </a:solidFill>
              <a:latin typeface="Arial"/>
            </a:endParaRPr>
          </a:p>
          <a:p>
            <a:pPr marL="864000" lvl="1" indent="-324000" defTabSz="914400">
              <a:lnSpc>
                <a:spcPct val="110000"/>
              </a:lnSpc>
              <a:spcBef>
                <a:spcPts val="1134"/>
              </a:spcBef>
              <a:buClr>
                <a:srgbClr val="000000"/>
              </a:buClr>
              <a:buSzPct val="75000"/>
              <a:buFont typeface="Symbol" charset="2"/>
              <a:buChar char=""/>
            </a:pPr>
            <a:r>
              <a:rPr lang="en-US" sz="1600" spc="26" dirty="0">
                <a:solidFill>
                  <a:schemeClr val="dk1"/>
                </a:solidFill>
                <a:latin typeface="Arial"/>
              </a:rPr>
              <a:t>Find labels for topics</a:t>
            </a:r>
          </a:p>
          <a:p>
            <a:pPr marL="864000" lvl="1" indent="-324000" defTabSz="914400">
              <a:lnSpc>
                <a:spcPct val="110000"/>
              </a:lnSpc>
              <a:spcBef>
                <a:spcPts val="1134"/>
              </a:spcBef>
              <a:buClr>
                <a:srgbClr val="000000"/>
              </a:buClr>
              <a:buSzPct val="75000"/>
              <a:buFont typeface="Symbol" charset="2"/>
              <a:buChar char=""/>
            </a:pPr>
            <a:r>
              <a:rPr lang="en-US" sz="1600" strike="noStrike" spc="26" dirty="0">
                <a:solidFill>
                  <a:schemeClr val="dk1"/>
                </a:solidFill>
                <a:latin typeface="Arial"/>
              </a:rPr>
              <a:t>Use labels as cards</a:t>
            </a:r>
          </a:p>
          <a:p>
            <a:pPr marL="864000" lvl="1" indent="-324000" defTabSz="914400">
              <a:lnSpc>
                <a:spcPct val="110000"/>
              </a:lnSpc>
              <a:spcBef>
                <a:spcPts val="1134"/>
              </a:spcBef>
              <a:buClr>
                <a:srgbClr val="000000"/>
              </a:buClr>
              <a:buSzPct val="75000"/>
              <a:buFont typeface="Symbol" charset="2"/>
              <a:buChar char=""/>
            </a:pPr>
            <a:r>
              <a:rPr lang="en-US" sz="1600" spc="26" dirty="0">
                <a:solidFill>
                  <a:schemeClr val="dk1"/>
                </a:solidFill>
                <a:latin typeface="Arial"/>
              </a:rPr>
              <a:t>Let participants assign cards to top-level categories, which they themselves label</a:t>
            </a:r>
          </a:p>
          <a:p>
            <a:pPr marL="864000" lvl="1" indent="-324000" defTabSz="914400">
              <a:lnSpc>
                <a:spcPct val="110000"/>
              </a:lnSpc>
              <a:spcBef>
                <a:spcPts val="1134"/>
              </a:spcBef>
              <a:buClr>
                <a:srgbClr val="000000"/>
              </a:buClr>
              <a:buSzPct val="75000"/>
              <a:buFont typeface="Symbol" charset="2"/>
              <a:buChar char=""/>
            </a:pPr>
            <a:r>
              <a:rPr lang="en-US" sz="1600" spc="26" dirty="0">
                <a:solidFill>
                  <a:schemeClr val="dk1"/>
                </a:solidFill>
                <a:latin typeface="Arial"/>
              </a:rPr>
              <a:t>Group top-level categories according to card sorting results</a:t>
            </a:r>
          </a:p>
          <a:p>
            <a:pPr marL="864000" lvl="1" indent="-324000" defTabSz="914400">
              <a:lnSpc>
                <a:spcPct val="110000"/>
              </a:lnSpc>
              <a:spcBef>
                <a:spcPts val="1134"/>
              </a:spcBef>
              <a:buClr>
                <a:srgbClr val="000000"/>
              </a:buClr>
              <a:buSzPct val="75000"/>
              <a:buFont typeface="Symbol" charset="2"/>
              <a:buChar char=""/>
            </a:pPr>
            <a:endParaRPr lang="en-US" sz="1600" strike="noStrike" spc="26" dirty="0">
              <a:solidFill>
                <a:schemeClr val="dk1"/>
              </a:solidFill>
              <a:latin typeface="Arial"/>
            </a:endParaRPr>
          </a:p>
          <a:p>
            <a:pPr marL="0" indent="0" defTabSz="914400">
              <a:lnSpc>
                <a:spcPct val="110000"/>
              </a:lnSpc>
              <a:spcBef>
                <a:spcPts val="1191"/>
              </a:spcBef>
              <a:spcAft>
                <a:spcPts val="992"/>
              </a:spcAft>
              <a:buClr>
                <a:srgbClr val="000000"/>
              </a:buClr>
              <a:buNone/>
            </a:pPr>
            <a:endParaRPr lang="en-US" sz="1600" b="1" spc="26" dirty="0">
              <a:solidFill>
                <a:schemeClr val="dk1"/>
              </a:solidFill>
              <a:latin typeface="Arial"/>
            </a:endParaRPr>
          </a:p>
          <a:p>
            <a:pPr>
              <a:spcBef>
                <a:spcPts val="1191"/>
              </a:spcBef>
              <a:spcAft>
                <a:spcPts val="992"/>
              </a:spcAft>
              <a:buClr>
                <a:srgbClr val="000000"/>
              </a:buClr>
            </a:pPr>
            <a:endParaRPr lang="en-US" sz="1600" strike="noStrike" spc="-1" dirty="0">
              <a:solidFill>
                <a:srgbClr val="000000"/>
              </a:solidFill>
              <a:latin typeface="Arial"/>
            </a:endParaRPr>
          </a:p>
        </p:txBody>
      </p:sp>
      <p:sp>
        <p:nvSpPr>
          <p:cNvPr id="87" name="PlaceHolder 2">
            <a:extLst>
              <a:ext uri="{FF2B5EF4-FFF2-40B4-BE49-F238E27FC236}">
                <a16:creationId xmlns:a16="http://schemas.microsoft.com/office/drawing/2014/main" id="{9E7608F5-E08C-EE1A-74F1-FBC39AF987CE}"/>
              </a:ext>
            </a:extLst>
          </p:cNvPr>
          <p:cNvSpPr>
            <a:spLocks noGrp="1"/>
          </p:cNvSpPr>
          <p:nvPr>
            <p:ph type="title"/>
          </p:nvPr>
        </p:nvSpPr>
        <p:spPr>
          <a:xfrm>
            <a:off x="2062800" y="938520"/>
            <a:ext cx="5831640" cy="437760"/>
          </a:xfrm>
          <a:prstGeom prst="rect">
            <a:avLst/>
          </a:prstGeom>
          <a:noFill/>
          <a:ln w="0">
            <a:noFill/>
          </a:ln>
        </p:spPr>
        <p:txBody>
          <a:bodyPr lIns="0" tIns="0" rIns="0" bIns="0" anchor="t">
            <a:noAutofit/>
          </a:bodyPr>
          <a:lstStyle/>
          <a:p>
            <a:pPr indent="0" defTabSz="914400">
              <a:lnSpc>
                <a:spcPct val="90000"/>
              </a:lnSpc>
              <a:buNone/>
              <a:tabLst>
                <a:tab pos="0" algn="l"/>
              </a:tabLst>
            </a:pPr>
            <a:r>
              <a:rPr lang="de-DE" dirty="0"/>
              <a:t>Card </a:t>
            </a:r>
            <a:r>
              <a:rPr lang="de-DE" dirty="0" err="1"/>
              <a:t>Sorting</a:t>
            </a:r>
            <a:endParaRPr lang="en-US" sz="2400" b="0" strike="noStrike" spc="-1" dirty="0">
              <a:solidFill>
                <a:srgbClr val="000000"/>
              </a:solidFill>
              <a:latin typeface="Arial"/>
            </a:endParaRPr>
          </a:p>
        </p:txBody>
      </p:sp>
      <p:grpSp>
        <p:nvGrpSpPr>
          <p:cNvPr id="2" name="Group 1">
            <a:extLst>
              <a:ext uri="{FF2B5EF4-FFF2-40B4-BE49-F238E27FC236}">
                <a16:creationId xmlns:a16="http://schemas.microsoft.com/office/drawing/2014/main" id="{AC2F57D9-0FE1-3F94-7823-3812C44556E2}"/>
              </a:ext>
            </a:extLst>
          </p:cNvPr>
          <p:cNvGrpSpPr/>
          <p:nvPr/>
        </p:nvGrpSpPr>
        <p:grpSpPr>
          <a:xfrm>
            <a:off x="8077200" y="326995"/>
            <a:ext cx="3456320" cy="2664829"/>
            <a:chOff x="0" y="0"/>
            <a:chExt cx="6637219" cy="5159652"/>
          </a:xfrm>
        </p:grpSpPr>
        <p:pic>
          <p:nvPicPr>
            <p:cNvPr id="3" name="Picture 2">
              <a:extLst>
                <a:ext uri="{FF2B5EF4-FFF2-40B4-BE49-F238E27FC236}">
                  <a16:creationId xmlns:a16="http://schemas.microsoft.com/office/drawing/2014/main" id="{59973409-7DDF-99E3-94EC-9EC4AA74FCBB}"/>
                </a:ext>
              </a:extLst>
            </p:cNvPr>
            <p:cNvPicPr/>
            <p:nvPr/>
          </p:nvPicPr>
          <p:blipFill>
            <a:blip r:embed="rId2"/>
            <a:stretch>
              <a:fillRect/>
            </a:stretch>
          </p:blipFill>
          <p:spPr>
            <a:xfrm>
              <a:off x="1177819" y="463797"/>
              <a:ext cx="4259234" cy="4080008"/>
            </a:xfrm>
            <a:prstGeom prst="rect">
              <a:avLst/>
            </a:prstGeom>
          </p:spPr>
        </p:pic>
        <p:pic>
          <p:nvPicPr>
            <p:cNvPr id="4" name="Picture 3">
              <a:extLst>
                <a:ext uri="{FF2B5EF4-FFF2-40B4-BE49-F238E27FC236}">
                  <a16:creationId xmlns:a16="http://schemas.microsoft.com/office/drawing/2014/main" id="{59475659-E41E-B544-98A9-DA677FC5BBC7}"/>
                </a:ext>
              </a:extLst>
            </p:cNvPr>
            <p:cNvPicPr/>
            <p:nvPr/>
          </p:nvPicPr>
          <p:blipFill>
            <a:blip r:embed="rId3"/>
            <a:stretch>
              <a:fillRect/>
            </a:stretch>
          </p:blipFill>
          <p:spPr>
            <a:xfrm>
              <a:off x="3963457" y="0"/>
              <a:ext cx="945387" cy="868565"/>
            </a:xfrm>
            <a:prstGeom prst="rect">
              <a:avLst/>
            </a:prstGeom>
          </p:spPr>
        </p:pic>
        <p:pic>
          <p:nvPicPr>
            <p:cNvPr id="5" name="Picture 4">
              <a:extLst>
                <a:ext uri="{FF2B5EF4-FFF2-40B4-BE49-F238E27FC236}">
                  <a16:creationId xmlns:a16="http://schemas.microsoft.com/office/drawing/2014/main" id="{CF16B36A-29E2-DF44-A25F-ADF723DAC19D}"/>
                </a:ext>
              </a:extLst>
            </p:cNvPr>
            <p:cNvPicPr/>
            <p:nvPr/>
          </p:nvPicPr>
          <p:blipFill>
            <a:blip r:embed="rId4"/>
            <a:stretch>
              <a:fillRect/>
            </a:stretch>
          </p:blipFill>
          <p:spPr>
            <a:xfrm>
              <a:off x="5402253" y="2420178"/>
              <a:ext cx="1234966" cy="1011921"/>
            </a:xfrm>
            <a:prstGeom prst="rect">
              <a:avLst/>
            </a:prstGeom>
          </p:spPr>
        </p:pic>
        <p:pic>
          <p:nvPicPr>
            <p:cNvPr id="6" name="Picture 5">
              <a:extLst>
                <a:ext uri="{FF2B5EF4-FFF2-40B4-BE49-F238E27FC236}">
                  <a16:creationId xmlns:a16="http://schemas.microsoft.com/office/drawing/2014/main" id="{395E3057-3F23-C970-E5C0-E72F14B64DF0}"/>
                </a:ext>
              </a:extLst>
            </p:cNvPr>
            <p:cNvPicPr/>
            <p:nvPr/>
          </p:nvPicPr>
          <p:blipFill>
            <a:blip r:embed="rId5"/>
            <a:stretch>
              <a:fillRect/>
            </a:stretch>
          </p:blipFill>
          <p:spPr>
            <a:xfrm>
              <a:off x="4668633" y="4434442"/>
              <a:ext cx="1022040" cy="725210"/>
            </a:xfrm>
            <a:prstGeom prst="rect">
              <a:avLst/>
            </a:prstGeom>
          </p:spPr>
        </p:pic>
        <p:pic>
          <p:nvPicPr>
            <p:cNvPr id="7" name="Picture 6">
              <a:extLst>
                <a:ext uri="{FF2B5EF4-FFF2-40B4-BE49-F238E27FC236}">
                  <a16:creationId xmlns:a16="http://schemas.microsoft.com/office/drawing/2014/main" id="{0147D23E-597D-6CE2-6DED-D16EA5E4CE0A}"/>
                </a:ext>
              </a:extLst>
            </p:cNvPr>
            <p:cNvPicPr/>
            <p:nvPr/>
          </p:nvPicPr>
          <p:blipFill>
            <a:blip r:embed="rId6"/>
            <a:stretch>
              <a:fillRect/>
            </a:stretch>
          </p:blipFill>
          <p:spPr>
            <a:xfrm>
              <a:off x="0" y="1475718"/>
              <a:ext cx="1090176" cy="725210"/>
            </a:xfrm>
            <a:prstGeom prst="rect">
              <a:avLst/>
            </a:prstGeom>
          </p:spPr>
        </p:pic>
        <p:pic>
          <p:nvPicPr>
            <p:cNvPr id="8" name="Picture 7">
              <a:extLst>
                <a:ext uri="{FF2B5EF4-FFF2-40B4-BE49-F238E27FC236}">
                  <a16:creationId xmlns:a16="http://schemas.microsoft.com/office/drawing/2014/main" id="{BFBB0ECE-B92E-2A24-2B21-DAD6861B0A34}"/>
                </a:ext>
              </a:extLst>
            </p:cNvPr>
            <p:cNvPicPr/>
            <p:nvPr/>
          </p:nvPicPr>
          <p:blipFill>
            <a:blip r:embed="rId7"/>
            <a:stretch>
              <a:fillRect/>
            </a:stretch>
          </p:blipFill>
          <p:spPr>
            <a:xfrm>
              <a:off x="496459" y="4064421"/>
              <a:ext cx="1182627" cy="867347"/>
            </a:xfrm>
            <a:prstGeom prst="rect">
              <a:avLst/>
            </a:prstGeom>
          </p:spPr>
        </p:pic>
      </p:grpSp>
      <p:sp>
        <p:nvSpPr>
          <p:cNvPr id="13" name="Flowchart: Connector 12">
            <a:extLst>
              <a:ext uri="{FF2B5EF4-FFF2-40B4-BE49-F238E27FC236}">
                <a16:creationId xmlns:a16="http://schemas.microsoft.com/office/drawing/2014/main" id="{EB9AD131-D7CE-E3C0-26E3-0C08129BDA18}"/>
              </a:ext>
            </a:extLst>
          </p:cNvPr>
          <p:cNvSpPr/>
          <p:nvPr/>
        </p:nvSpPr>
        <p:spPr>
          <a:xfrm>
            <a:off x="9978213" y="2069518"/>
            <a:ext cx="638880" cy="632385"/>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spTree>
    <p:extLst>
      <p:ext uri="{BB962C8B-B14F-4D97-AF65-F5344CB8AC3E}">
        <p14:creationId xmlns:p14="http://schemas.microsoft.com/office/powerpoint/2010/main" val="387541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423EB-D01D-1B02-DFCF-27120B095B5A}"/>
            </a:ext>
          </a:extLst>
        </p:cNvPr>
        <p:cNvGrpSpPr/>
        <p:nvPr/>
      </p:nvGrpSpPr>
      <p:grpSpPr>
        <a:xfrm>
          <a:off x="0" y="0"/>
          <a:ext cx="0" cy="0"/>
          <a:chOff x="0" y="0"/>
          <a:chExt cx="0" cy="0"/>
        </a:xfrm>
      </p:grpSpPr>
      <p:sp>
        <p:nvSpPr>
          <p:cNvPr id="87" name="PlaceHolder 2">
            <a:extLst>
              <a:ext uri="{FF2B5EF4-FFF2-40B4-BE49-F238E27FC236}">
                <a16:creationId xmlns:a16="http://schemas.microsoft.com/office/drawing/2014/main" id="{32BA6F47-AD1B-5A8B-3C39-9F667F1334C5}"/>
              </a:ext>
            </a:extLst>
          </p:cNvPr>
          <p:cNvSpPr>
            <a:spLocks noGrp="1"/>
          </p:cNvSpPr>
          <p:nvPr>
            <p:ph type="title"/>
          </p:nvPr>
        </p:nvSpPr>
        <p:spPr>
          <a:xfrm>
            <a:off x="2062800" y="938520"/>
            <a:ext cx="5831640" cy="437760"/>
          </a:xfrm>
          <a:prstGeom prst="rect">
            <a:avLst/>
          </a:prstGeom>
          <a:noFill/>
          <a:ln w="0">
            <a:noFill/>
          </a:ln>
        </p:spPr>
        <p:txBody>
          <a:bodyPr lIns="0" tIns="0" rIns="0" bIns="0" anchor="t">
            <a:noAutofit/>
          </a:bodyPr>
          <a:lstStyle/>
          <a:p>
            <a:pPr indent="0" defTabSz="914400">
              <a:lnSpc>
                <a:spcPct val="90000"/>
              </a:lnSpc>
              <a:buNone/>
              <a:tabLst>
                <a:tab pos="0" algn="l"/>
              </a:tabLst>
            </a:pPr>
            <a:r>
              <a:rPr lang="de-DE" dirty="0"/>
              <a:t>Card </a:t>
            </a:r>
            <a:r>
              <a:rPr lang="de-DE" dirty="0" err="1"/>
              <a:t>Sorting</a:t>
            </a:r>
            <a:endParaRPr lang="en-US" sz="2400" b="0" strike="noStrike" spc="-1" dirty="0">
              <a:solidFill>
                <a:srgbClr val="000000"/>
              </a:solidFill>
              <a:latin typeface="Arial"/>
            </a:endParaRPr>
          </a:p>
        </p:txBody>
      </p:sp>
      <p:sp>
        <p:nvSpPr>
          <p:cNvPr id="13" name="Flowchart: Connector 12">
            <a:extLst>
              <a:ext uri="{FF2B5EF4-FFF2-40B4-BE49-F238E27FC236}">
                <a16:creationId xmlns:a16="http://schemas.microsoft.com/office/drawing/2014/main" id="{C7B24F37-DB64-0E4F-4990-7F0C8F86B302}"/>
              </a:ext>
            </a:extLst>
          </p:cNvPr>
          <p:cNvSpPr/>
          <p:nvPr/>
        </p:nvSpPr>
        <p:spPr>
          <a:xfrm>
            <a:off x="9980640" y="2065848"/>
            <a:ext cx="638880" cy="632385"/>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pic>
        <p:nvPicPr>
          <p:cNvPr id="12" name="Picture 11">
            <a:extLst>
              <a:ext uri="{FF2B5EF4-FFF2-40B4-BE49-F238E27FC236}">
                <a16:creationId xmlns:a16="http://schemas.microsoft.com/office/drawing/2014/main" id="{3FBC4AB3-AC5A-690A-E81C-F557520B2A08}"/>
              </a:ext>
            </a:extLst>
          </p:cNvPr>
          <p:cNvPicPr>
            <a:picLocks noChangeAspect="1"/>
          </p:cNvPicPr>
          <p:nvPr/>
        </p:nvPicPr>
        <p:blipFill>
          <a:blip r:embed="rId2"/>
          <a:stretch>
            <a:fillRect/>
          </a:stretch>
        </p:blipFill>
        <p:spPr>
          <a:xfrm>
            <a:off x="2180596" y="1463719"/>
            <a:ext cx="6477904" cy="4391638"/>
          </a:xfrm>
          <a:prstGeom prst="rect">
            <a:avLst/>
          </a:prstGeom>
        </p:spPr>
      </p:pic>
      <p:grpSp>
        <p:nvGrpSpPr>
          <p:cNvPr id="2" name="Group 1">
            <a:extLst>
              <a:ext uri="{FF2B5EF4-FFF2-40B4-BE49-F238E27FC236}">
                <a16:creationId xmlns:a16="http://schemas.microsoft.com/office/drawing/2014/main" id="{A501A32A-0BE0-980F-BB85-EB615E55B82C}"/>
              </a:ext>
            </a:extLst>
          </p:cNvPr>
          <p:cNvGrpSpPr/>
          <p:nvPr/>
        </p:nvGrpSpPr>
        <p:grpSpPr>
          <a:xfrm>
            <a:off x="8077200" y="326995"/>
            <a:ext cx="3456320" cy="2664829"/>
            <a:chOff x="0" y="0"/>
            <a:chExt cx="6637219" cy="5159652"/>
          </a:xfrm>
        </p:grpSpPr>
        <p:pic>
          <p:nvPicPr>
            <p:cNvPr id="3" name="Picture 2">
              <a:extLst>
                <a:ext uri="{FF2B5EF4-FFF2-40B4-BE49-F238E27FC236}">
                  <a16:creationId xmlns:a16="http://schemas.microsoft.com/office/drawing/2014/main" id="{E877429B-E10A-48F2-D194-4179651052B5}"/>
                </a:ext>
              </a:extLst>
            </p:cNvPr>
            <p:cNvPicPr/>
            <p:nvPr/>
          </p:nvPicPr>
          <p:blipFill>
            <a:blip r:embed="rId3"/>
            <a:stretch>
              <a:fillRect/>
            </a:stretch>
          </p:blipFill>
          <p:spPr>
            <a:xfrm>
              <a:off x="1177819" y="463797"/>
              <a:ext cx="4259234" cy="4080008"/>
            </a:xfrm>
            <a:prstGeom prst="rect">
              <a:avLst/>
            </a:prstGeom>
          </p:spPr>
        </p:pic>
        <p:pic>
          <p:nvPicPr>
            <p:cNvPr id="4" name="Picture 3">
              <a:extLst>
                <a:ext uri="{FF2B5EF4-FFF2-40B4-BE49-F238E27FC236}">
                  <a16:creationId xmlns:a16="http://schemas.microsoft.com/office/drawing/2014/main" id="{5C4ACF56-11F8-1DFE-74DA-8EAE89EB6216}"/>
                </a:ext>
              </a:extLst>
            </p:cNvPr>
            <p:cNvPicPr/>
            <p:nvPr/>
          </p:nvPicPr>
          <p:blipFill>
            <a:blip r:embed="rId4"/>
            <a:stretch>
              <a:fillRect/>
            </a:stretch>
          </p:blipFill>
          <p:spPr>
            <a:xfrm>
              <a:off x="3963457" y="0"/>
              <a:ext cx="945387" cy="868565"/>
            </a:xfrm>
            <a:prstGeom prst="rect">
              <a:avLst/>
            </a:prstGeom>
          </p:spPr>
        </p:pic>
        <p:pic>
          <p:nvPicPr>
            <p:cNvPr id="5" name="Picture 4">
              <a:extLst>
                <a:ext uri="{FF2B5EF4-FFF2-40B4-BE49-F238E27FC236}">
                  <a16:creationId xmlns:a16="http://schemas.microsoft.com/office/drawing/2014/main" id="{731EDEB1-D5A1-326A-E354-E38B32F4979C}"/>
                </a:ext>
              </a:extLst>
            </p:cNvPr>
            <p:cNvPicPr/>
            <p:nvPr/>
          </p:nvPicPr>
          <p:blipFill>
            <a:blip r:embed="rId5"/>
            <a:stretch>
              <a:fillRect/>
            </a:stretch>
          </p:blipFill>
          <p:spPr>
            <a:xfrm>
              <a:off x="5402253" y="2420178"/>
              <a:ext cx="1234966" cy="1011921"/>
            </a:xfrm>
            <a:prstGeom prst="rect">
              <a:avLst/>
            </a:prstGeom>
          </p:spPr>
        </p:pic>
        <p:pic>
          <p:nvPicPr>
            <p:cNvPr id="6" name="Picture 5">
              <a:extLst>
                <a:ext uri="{FF2B5EF4-FFF2-40B4-BE49-F238E27FC236}">
                  <a16:creationId xmlns:a16="http://schemas.microsoft.com/office/drawing/2014/main" id="{F80F7ED7-4A63-D4BB-2F48-569979841466}"/>
                </a:ext>
              </a:extLst>
            </p:cNvPr>
            <p:cNvPicPr/>
            <p:nvPr/>
          </p:nvPicPr>
          <p:blipFill>
            <a:blip r:embed="rId6"/>
            <a:stretch>
              <a:fillRect/>
            </a:stretch>
          </p:blipFill>
          <p:spPr>
            <a:xfrm>
              <a:off x="4668633" y="4434442"/>
              <a:ext cx="1022040" cy="725210"/>
            </a:xfrm>
            <a:prstGeom prst="rect">
              <a:avLst/>
            </a:prstGeom>
          </p:spPr>
        </p:pic>
        <p:pic>
          <p:nvPicPr>
            <p:cNvPr id="7" name="Picture 6">
              <a:extLst>
                <a:ext uri="{FF2B5EF4-FFF2-40B4-BE49-F238E27FC236}">
                  <a16:creationId xmlns:a16="http://schemas.microsoft.com/office/drawing/2014/main" id="{3F93E49A-ECC5-08ED-C4A5-00773A71B4F9}"/>
                </a:ext>
              </a:extLst>
            </p:cNvPr>
            <p:cNvPicPr/>
            <p:nvPr/>
          </p:nvPicPr>
          <p:blipFill>
            <a:blip r:embed="rId7"/>
            <a:stretch>
              <a:fillRect/>
            </a:stretch>
          </p:blipFill>
          <p:spPr>
            <a:xfrm>
              <a:off x="0" y="1475718"/>
              <a:ext cx="1090176" cy="725210"/>
            </a:xfrm>
            <a:prstGeom prst="rect">
              <a:avLst/>
            </a:prstGeom>
          </p:spPr>
        </p:pic>
        <p:pic>
          <p:nvPicPr>
            <p:cNvPr id="8" name="Picture 7">
              <a:extLst>
                <a:ext uri="{FF2B5EF4-FFF2-40B4-BE49-F238E27FC236}">
                  <a16:creationId xmlns:a16="http://schemas.microsoft.com/office/drawing/2014/main" id="{C590082E-5A8A-7936-6836-FB99490F0AEF}"/>
                </a:ext>
              </a:extLst>
            </p:cNvPr>
            <p:cNvPicPr/>
            <p:nvPr/>
          </p:nvPicPr>
          <p:blipFill>
            <a:blip r:embed="rId8"/>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88289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9ED3B-7D7F-E8E2-8B4E-07A6A8CD7CE0}"/>
            </a:ext>
          </a:extLst>
        </p:cNvPr>
        <p:cNvGrpSpPr/>
        <p:nvPr/>
      </p:nvGrpSpPr>
      <p:grpSpPr>
        <a:xfrm>
          <a:off x="0" y="0"/>
          <a:ext cx="0" cy="0"/>
          <a:chOff x="0" y="0"/>
          <a:chExt cx="0" cy="0"/>
        </a:xfrm>
      </p:grpSpPr>
      <p:sp>
        <p:nvSpPr>
          <p:cNvPr id="87" name="PlaceHolder 2">
            <a:extLst>
              <a:ext uri="{FF2B5EF4-FFF2-40B4-BE49-F238E27FC236}">
                <a16:creationId xmlns:a16="http://schemas.microsoft.com/office/drawing/2014/main" id="{8516C0CE-3803-CE47-4202-39EF66943E37}"/>
              </a:ext>
            </a:extLst>
          </p:cNvPr>
          <p:cNvSpPr>
            <a:spLocks noGrp="1"/>
          </p:cNvSpPr>
          <p:nvPr>
            <p:ph type="title"/>
          </p:nvPr>
        </p:nvSpPr>
        <p:spPr>
          <a:xfrm>
            <a:off x="2062800" y="938520"/>
            <a:ext cx="5831640" cy="437760"/>
          </a:xfrm>
          <a:prstGeom prst="rect">
            <a:avLst/>
          </a:prstGeom>
          <a:noFill/>
          <a:ln w="0">
            <a:noFill/>
          </a:ln>
        </p:spPr>
        <p:txBody>
          <a:bodyPr lIns="0" tIns="0" rIns="0" bIns="0" anchor="t">
            <a:noAutofit/>
          </a:bodyPr>
          <a:lstStyle/>
          <a:p>
            <a:pPr indent="0" defTabSz="914400">
              <a:lnSpc>
                <a:spcPct val="90000"/>
              </a:lnSpc>
              <a:buNone/>
              <a:tabLst>
                <a:tab pos="0" algn="l"/>
              </a:tabLst>
            </a:pPr>
            <a:r>
              <a:rPr lang="de-DE" dirty="0"/>
              <a:t>Card </a:t>
            </a:r>
            <a:r>
              <a:rPr lang="de-DE" dirty="0" err="1"/>
              <a:t>Sorting</a:t>
            </a:r>
            <a:endParaRPr lang="en-US" sz="2400" b="0" strike="noStrike" spc="-1" dirty="0">
              <a:solidFill>
                <a:srgbClr val="000000"/>
              </a:solidFill>
              <a:latin typeface="Arial"/>
            </a:endParaRPr>
          </a:p>
        </p:txBody>
      </p:sp>
      <p:sp>
        <p:nvSpPr>
          <p:cNvPr id="13" name="Flowchart: Connector 12">
            <a:extLst>
              <a:ext uri="{FF2B5EF4-FFF2-40B4-BE49-F238E27FC236}">
                <a16:creationId xmlns:a16="http://schemas.microsoft.com/office/drawing/2014/main" id="{6B4F9442-F11B-4AA6-AE95-C81922CAC294}"/>
              </a:ext>
            </a:extLst>
          </p:cNvPr>
          <p:cNvSpPr/>
          <p:nvPr/>
        </p:nvSpPr>
        <p:spPr>
          <a:xfrm>
            <a:off x="9980640" y="2065848"/>
            <a:ext cx="638880" cy="632385"/>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pic>
        <p:nvPicPr>
          <p:cNvPr id="2050" name="Picture 2" descr="image">
            <a:extLst>
              <a:ext uri="{FF2B5EF4-FFF2-40B4-BE49-F238E27FC236}">
                <a16:creationId xmlns:a16="http://schemas.microsoft.com/office/drawing/2014/main" id="{4A8DD7C9-FB51-5112-79A2-58BD576EF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3125"/>
          <a:stretch>
            <a:fillRect/>
          </a:stretch>
        </p:blipFill>
        <p:spPr bwMode="auto">
          <a:xfrm>
            <a:off x="1848844" y="1838270"/>
            <a:ext cx="6934200" cy="36623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a:extLst>
              <a:ext uri="{FF2B5EF4-FFF2-40B4-BE49-F238E27FC236}">
                <a16:creationId xmlns:a16="http://schemas.microsoft.com/office/drawing/2014/main" id="{0034055D-2CE9-CC00-8B46-5B635505A3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000" b="54205"/>
          <a:stretch>
            <a:fillRect/>
          </a:stretch>
        </p:blipFill>
        <p:spPr bwMode="auto">
          <a:xfrm>
            <a:off x="7067891" y="3345663"/>
            <a:ext cx="1828800" cy="167716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190E896-DDE2-511A-D25A-68009DC00FE8}"/>
              </a:ext>
            </a:extLst>
          </p:cNvPr>
          <p:cNvGrpSpPr/>
          <p:nvPr/>
        </p:nvGrpSpPr>
        <p:grpSpPr>
          <a:xfrm>
            <a:off x="8077200" y="326995"/>
            <a:ext cx="3456320" cy="2664829"/>
            <a:chOff x="0" y="0"/>
            <a:chExt cx="6637219" cy="5159652"/>
          </a:xfrm>
        </p:grpSpPr>
        <p:pic>
          <p:nvPicPr>
            <p:cNvPr id="3" name="Picture 2">
              <a:extLst>
                <a:ext uri="{FF2B5EF4-FFF2-40B4-BE49-F238E27FC236}">
                  <a16:creationId xmlns:a16="http://schemas.microsoft.com/office/drawing/2014/main" id="{3E0CE28D-F0FE-7E72-743E-BF9E8F27886D}"/>
                </a:ext>
              </a:extLst>
            </p:cNvPr>
            <p:cNvPicPr/>
            <p:nvPr/>
          </p:nvPicPr>
          <p:blipFill>
            <a:blip r:embed="rId3"/>
            <a:stretch>
              <a:fillRect/>
            </a:stretch>
          </p:blipFill>
          <p:spPr>
            <a:xfrm>
              <a:off x="1177819" y="463797"/>
              <a:ext cx="4259234" cy="4080008"/>
            </a:xfrm>
            <a:prstGeom prst="rect">
              <a:avLst/>
            </a:prstGeom>
          </p:spPr>
        </p:pic>
        <p:pic>
          <p:nvPicPr>
            <p:cNvPr id="4" name="Picture 3">
              <a:extLst>
                <a:ext uri="{FF2B5EF4-FFF2-40B4-BE49-F238E27FC236}">
                  <a16:creationId xmlns:a16="http://schemas.microsoft.com/office/drawing/2014/main" id="{711183C8-67D9-B428-4EA7-AB26C29737C3}"/>
                </a:ext>
              </a:extLst>
            </p:cNvPr>
            <p:cNvPicPr/>
            <p:nvPr/>
          </p:nvPicPr>
          <p:blipFill>
            <a:blip r:embed="rId4"/>
            <a:stretch>
              <a:fillRect/>
            </a:stretch>
          </p:blipFill>
          <p:spPr>
            <a:xfrm>
              <a:off x="3963457" y="0"/>
              <a:ext cx="945387" cy="868565"/>
            </a:xfrm>
            <a:prstGeom prst="rect">
              <a:avLst/>
            </a:prstGeom>
          </p:spPr>
        </p:pic>
        <p:pic>
          <p:nvPicPr>
            <p:cNvPr id="5" name="Picture 4">
              <a:extLst>
                <a:ext uri="{FF2B5EF4-FFF2-40B4-BE49-F238E27FC236}">
                  <a16:creationId xmlns:a16="http://schemas.microsoft.com/office/drawing/2014/main" id="{5DD143DA-BF0C-5F14-B544-64C81795D5DE}"/>
                </a:ext>
              </a:extLst>
            </p:cNvPr>
            <p:cNvPicPr/>
            <p:nvPr/>
          </p:nvPicPr>
          <p:blipFill>
            <a:blip r:embed="rId5"/>
            <a:stretch>
              <a:fillRect/>
            </a:stretch>
          </p:blipFill>
          <p:spPr>
            <a:xfrm>
              <a:off x="5402253" y="2420178"/>
              <a:ext cx="1234966" cy="1011921"/>
            </a:xfrm>
            <a:prstGeom prst="rect">
              <a:avLst/>
            </a:prstGeom>
          </p:spPr>
        </p:pic>
        <p:pic>
          <p:nvPicPr>
            <p:cNvPr id="6" name="Picture 5">
              <a:extLst>
                <a:ext uri="{FF2B5EF4-FFF2-40B4-BE49-F238E27FC236}">
                  <a16:creationId xmlns:a16="http://schemas.microsoft.com/office/drawing/2014/main" id="{8EC20544-79CD-49B1-5AA7-FEF35FAC859A}"/>
                </a:ext>
              </a:extLst>
            </p:cNvPr>
            <p:cNvPicPr/>
            <p:nvPr/>
          </p:nvPicPr>
          <p:blipFill>
            <a:blip r:embed="rId6"/>
            <a:stretch>
              <a:fillRect/>
            </a:stretch>
          </p:blipFill>
          <p:spPr>
            <a:xfrm>
              <a:off x="4668633" y="4434442"/>
              <a:ext cx="1022040" cy="725210"/>
            </a:xfrm>
            <a:prstGeom prst="rect">
              <a:avLst/>
            </a:prstGeom>
          </p:spPr>
        </p:pic>
        <p:pic>
          <p:nvPicPr>
            <p:cNvPr id="7" name="Picture 6">
              <a:extLst>
                <a:ext uri="{FF2B5EF4-FFF2-40B4-BE49-F238E27FC236}">
                  <a16:creationId xmlns:a16="http://schemas.microsoft.com/office/drawing/2014/main" id="{C773B232-9B2D-4F69-10A7-CCCD68CCF2FC}"/>
                </a:ext>
              </a:extLst>
            </p:cNvPr>
            <p:cNvPicPr/>
            <p:nvPr/>
          </p:nvPicPr>
          <p:blipFill>
            <a:blip r:embed="rId7"/>
            <a:stretch>
              <a:fillRect/>
            </a:stretch>
          </p:blipFill>
          <p:spPr>
            <a:xfrm>
              <a:off x="0" y="1475718"/>
              <a:ext cx="1090176" cy="725210"/>
            </a:xfrm>
            <a:prstGeom prst="rect">
              <a:avLst/>
            </a:prstGeom>
          </p:spPr>
        </p:pic>
        <p:pic>
          <p:nvPicPr>
            <p:cNvPr id="8" name="Picture 7">
              <a:extLst>
                <a:ext uri="{FF2B5EF4-FFF2-40B4-BE49-F238E27FC236}">
                  <a16:creationId xmlns:a16="http://schemas.microsoft.com/office/drawing/2014/main" id="{E5D39F8C-7208-3C2F-F7B9-7E3368C31A79}"/>
                </a:ext>
              </a:extLst>
            </p:cNvPr>
            <p:cNvPicPr/>
            <p:nvPr/>
          </p:nvPicPr>
          <p:blipFill>
            <a:blip r:embed="rId8"/>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399585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DB9B8-54B8-C30D-0D9A-40E7D8032F81}"/>
            </a:ext>
          </a:extLst>
        </p:cNvPr>
        <p:cNvGrpSpPr/>
        <p:nvPr/>
      </p:nvGrpSpPr>
      <p:grpSpPr>
        <a:xfrm>
          <a:off x="0" y="0"/>
          <a:ext cx="0" cy="0"/>
          <a:chOff x="0" y="0"/>
          <a:chExt cx="0" cy="0"/>
        </a:xfrm>
      </p:grpSpPr>
      <p:sp>
        <p:nvSpPr>
          <p:cNvPr id="87" name="PlaceHolder 2">
            <a:extLst>
              <a:ext uri="{FF2B5EF4-FFF2-40B4-BE49-F238E27FC236}">
                <a16:creationId xmlns:a16="http://schemas.microsoft.com/office/drawing/2014/main" id="{2A95D4C8-2340-FB00-5147-D555EFB4322A}"/>
              </a:ext>
            </a:extLst>
          </p:cNvPr>
          <p:cNvSpPr>
            <a:spLocks noGrp="1"/>
          </p:cNvSpPr>
          <p:nvPr>
            <p:ph type="title"/>
          </p:nvPr>
        </p:nvSpPr>
        <p:spPr>
          <a:xfrm>
            <a:off x="2062800" y="938520"/>
            <a:ext cx="5831640" cy="437760"/>
          </a:xfrm>
          <a:prstGeom prst="rect">
            <a:avLst/>
          </a:prstGeom>
          <a:noFill/>
          <a:ln w="0">
            <a:noFill/>
          </a:ln>
        </p:spPr>
        <p:txBody>
          <a:bodyPr lIns="0" tIns="0" rIns="0" bIns="0" anchor="t">
            <a:noAutofit/>
          </a:bodyPr>
          <a:lstStyle/>
          <a:p>
            <a:pPr indent="0" defTabSz="914400">
              <a:lnSpc>
                <a:spcPct val="90000"/>
              </a:lnSpc>
              <a:buNone/>
              <a:tabLst>
                <a:tab pos="0" algn="l"/>
              </a:tabLst>
            </a:pPr>
            <a:r>
              <a:rPr lang="de-DE" dirty="0"/>
              <a:t>Prototype</a:t>
            </a:r>
            <a:endParaRPr lang="en-US" sz="2400" b="0" strike="noStrike" spc="-1" dirty="0">
              <a:solidFill>
                <a:srgbClr val="000000"/>
              </a:solidFill>
              <a:latin typeface="Arial"/>
            </a:endParaRPr>
          </a:p>
        </p:txBody>
      </p:sp>
      <p:sp>
        <p:nvSpPr>
          <p:cNvPr id="3" name="PlaceHolder 1">
            <a:extLst>
              <a:ext uri="{FF2B5EF4-FFF2-40B4-BE49-F238E27FC236}">
                <a16:creationId xmlns:a16="http://schemas.microsoft.com/office/drawing/2014/main" id="{7016671B-1BDA-DB34-D6EB-516691148A42}"/>
              </a:ext>
            </a:extLst>
          </p:cNvPr>
          <p:cNvSpPr txBox="1">
            <a:spLocks/>
          </p:cNvSpPr>
          <p:nvPr/>
        </p:nvSpPr>
        <p:spPr>
          <a:xfrm>
            <a:off x="2063880" y="1557360"/>
            <a:ext cx="8679960" cy="4607640"/>
          </a:xfrm>
          <a:prstGeom prst="rect">
            <a:avLst/>
          </a:prstGeom>
          <a:noFill/>
          <a:ln w="0">
            <a:noFill/>
          </a:ln>
        </p:spPr>
        <p:txBody>
          <a:bodyPr lIns="0" tIns="0" rIns="0" bIns="0" anchor="t">
            <a:noAutofit/>
          </a:bodyPr>
          <a:lstStyle>
            <a:lvl1pPr marL="225425" indent="-225425"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1pPr>
            <a:lvl2pPr marL="628650" indent="-17780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2pPr>
            <a:lvl3pPr marL="1079500" indent="-18415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3pPr>
            <a:lvl4pPr marL="1524000" indent="-17780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4pPr>
            <a:lvl5pPr marL="1974850" indent="-177800" algn="l" defTabSz="62865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64000" lvl="1" indent="-324000">
              <a:spcBef>
                <a:spcPts val="1134"/>
              </a:spcBef>
              <a:buClr>
                <a:srgbClr val="000000"/>
              </a:buClr>
              <a:buSzPct val="75000"/>
              <a:buFont typeface="Symbol" charset="2"/>
              <a:buChar char=""/>
            </a:pPr>
            <a:endParaRPr lang="en-US" sz="1600" spc="-1" dirty="0">
              <a:solidFill>
                <a:srgbClr val="000000"/>
              </a:solidFill>
              <a:latin typeface="Arial"/>
            </a:endParaRPr>
          </a:p>
        </p:txBody>
      </p:sp>
      <p:pic>
        <p:nvPicPr>
          <p:cNvPr id="5" name="Picture 4">
            <a:extLst>
              <a:ext uri="{FF2B5EF4-FFF2-40B4-BE49-F238E27FC236}">
                <a16:creationId xmlns:a16="http://schemas.microsoft.com/office/drawing/2014/main" id="{211D77E7-B0D9-9FFF-1541-E07D38A00735}"/>
              </a:ext>
            </a:extLst>
          </p:cNvPr>
          <p:cNvPicPr>
            <a:picLocks noChangeAspect="1"/>
          </p:cNvPicPr>
          <p:nvPr/>
        </p:nvPicPr>
        <p:blipFill>
          <a:blip r:embed="rId2"/>
          <a:stretch>
            <a:fillRect/>
          </a:stretch>
        </p:blipFill>
        <p:spPr>
          <a:xfrm>
            <a:off x="2062800" y="1343624"/>
            <a:ext cx="2280045" cy="4572000"/>
          </a:xfrm>
          <a:prstGeom prst="rect">
            <a:avLst/>
          </a:prstGeom>
        </p:spPr>
      </p:pic>
      <p:pic>
        <p:nvPicPr>
          <p:cNvPr id="8" name="Picture 7">
            <a:extLst>
              <a:ext uri="{FF2B5EF4-FFF2-40B4-BE49-F238E27FC236}">
                <a16:creationId xmlns:a16="http://schemas.microsoft.com/office/drawing/2014/main" id="{0A2658E6-B24A-C6A0-87F5-79315EEE0D4B}"/>
              </a:ext>
            </a:extLst>
          </p:cNvPr>
          <p:cNvPicPr>
            <a:picLocks noChangeAspect="1"/>
          </p:cNvPicPr>
          <p:nvPr/>
        </p:nvPicPr>
        <p:blipFill>
          <a:blip r:embed="rId3"/>
          <a:stretch>
            <a:fillRect/>
          </a:stretch>
        </p:blipFill>
        <p:spPr>
          <a:xfrm>
            <a:off x="5291992" y="1347480"/>
            <a:ext cx="2223735" cy="4572000"/>
          </a:xfrm>
          <a:prstGeom prst="rect">
            <a:avLst/>
          </a:prstGeom>
        </p:spPr>
      </p:pic>
      <p:pic>
        <p:nvPicPr>
          <p:cNvPr id="10" name="Picture 9">
            <a:extLst>
              <a:ext uri="{FF2B5EF4-FFF2-40B4-BE49-F238E27FC236}">
                <a16:creationId xmlns:a16="http://schemas.microsoft.com/office/drawing/2014/main" id="{722C452E-01EF-E2A2-5F38-60D03EB39CC5}"/>
              </a:ext>
            </a:extLst>
          </p:cNvPr>
          <p:cNvPicPr>
            <a:picLocks noChangeAspect="1"/>
          </p:cNvPicPr>
          <p:nvPr/>
        </p:nvPicPr>
        <p:blipFill>
          <a:blip r:embed="rId4"/>
          <a:stretch>
            <a:fillRect/>
          </a:stretch>
        </p:blipFill>
        <p:spPr>
          <a:xfrm>
            <a:off x="8464874" y="1347480"/>
            <a:ext cx="2262370" cy="4572000"/>
          </a:xfrm>
          <a:prstGeom prst="rect">
            <a:avLst/>
          </a:prstGeom>
        </p:spPr>
      </p:pic>
      <p:sp>
        <p:nvSpPr>
          <p:cNvPr id="19" name="TextBox 18">
            <a:extLst>
              <a:ext uri="{FF2B5EF4-FFF2-40B4-BE49-F238E27FC236}">
                <a16:creationId xmlns:a16="http://schemas.microsoft.com/office/drawing/2014/main" id="{E196A760-787B-8420-A4A6-E9C8722F29D2}"/>
              </a:ext>
            </a:extLst>
          </p:cNvPr>
          <p:cNvSpPr txBox="1"/>
          <p:nvPr/>
        </p:nvSpPr>
        <p:spPr>
          <a:xfrm>
            <a:off x="1981200" y="5882706"/>
            <a:ext cx="8915400" cy="352661"/>
          </a:xfrm>
          <a:prstGeom prst="rect">
            <a:avLst/>
          </a:prstGeom>
          <a:noFill/>
        </p:spPr>
        <p:txBody>
          <a:bodyPr wrap="square" rtlCol="0">
            <a:spAutoFit/>
          </a:bodyPr>
          <a:lstStyle/>
          <a:p>
            <a:pPr>
              <a:lnSpc>
                <a:spcPct val="110000"/>
              </a:lnSpc>
            </a:pPr>
            <a:r>
              <a:rPr lang="en-US" sz="800" spc="30" dirty="0">
                <a:hlinkClick r:id="rId5"/>
              </a:rPr>
              <a:t>https://www.figma.com/proto/NOExR3JJOiiGlxfzwEt7D4/hci_categories?node-id=98-34&amp;t=KIE9XRnBA2NXQLiw-1&amp;scaling=scale-down&amp;content-scaling=fixed&amp;page-id=0%3A1&amp;starting-point-node-id=98%3A34</a:t>
            </a:r>
            <a:endParaRPr lang="en-US" sz="800" spc="30" dirty="0"/>
          </a:p>
        </p:txBody>
      </p:sp>
      <p:sp>
        <p:nvSpPr>
          <p:cNvPr id="20" name="Flowchart: Connector 19">
            <a:extLst>
              <a:ext uri="{FF2B5EF4-FFF2-40B4-BE49-F238E27FC236}">
                <a16:creationId xmlns:a16="http://schemas.microsoft.com/office/drawing/2014/main" id="{1D68F8B2-E1B7-3118-9FA8-EB4CD2D9AA84}"/>
              </a:ext>
            </a:extLst>
          </p:cNvPr>
          <p:cNvSpPr/>
          <p:nvPr/>
        </p:nvSpPr>
        <p:spPr>
          <a:xfrm>
            <a:off x="10658497" y="1110124"/>
            <a:ext cx="357178" cy="374473"/>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21" name="Group 20">
            <a:extLst>
              <a:ext uri="{FF2B5EF4-FFF2-40B4-BE49-F238E27FC236}">
                <a16:creationId xmlns:a16="http://schemas.microsoft.com/office/drawing/2014/main" id="{53011AC2-38D0-E224-8E03-64CDE54A8C03}"/>
              </a:ext>
            </a:extLst>
          </p:cNvPr>
          <p:cNvGrpSpPr/>
          <p:nvPr/>
        </p:nvGrpSpPr>
        <p:grpSpPr>
          <a:xfrm>
            <a:off x="10165378" y="76471"/>
            <a:ext cx="1932320" cy="1578005"/>
            <a:chOff x="0" y="0"/>
            <a:chExt cx="6637219" cy="5159652"/>
          </a:xfrm>
        </p:grpSpPr>
        <p:pic>
          <p:nvPicPr>
            <p:cNvPr id="22" name="Picture 21">
              <a:extLst>
                <a:ext uri="{FF2B5EF4-FFF2-40B4-BE49-F238E27FC236}">
                  <a16:creationId xmlns:a16="http://schemas.microsoft.com/office/drawing/2014/main" id="{294DEBF5-72A5-4A07-CFFA-F74C4F36BDEE}"/>
                </a:ext>
              </a:extLst>
            </p:cNvPr>
            <p:cNvPicPr/>
            <p:nvPr/>
          </p:nvPicPr>
          <p:blipFill>
            <a:blip r:embed="rId6"/>
            <a:stretch>
              <a:fillRect/>
            </a:stretch>
          </p:blipFill>
          <p:spPr>
            <a:xfrm>
              <a:off x="1177819" y="463797"/>
              <a:ext cx="4259234" cy="4080008"/>
            </a:xfrm>
            <a:prstGeom prst="rect">
              <a:avLst/>
            </a:prstGeom>
          </p:spPr>
        </p:pic>
        <p:pic>
          <p:nvPicPr>
            <p:cNvPr id="23" name="Picture 22">
              <a:extLst>
                <a:ext uri="{FF2B5EF4-FFF2-40B4-BE49-F238E27FC236}">
                  <a16:creationId xmlns:a16="http://schemas.microsoft.com/office/drawing/2014/main" id="{93A15B0D-CD16-EEBE-9C10-F2735EA36F16}"/>
                </a:ext>
              </a:extLst>
            </p:cNvPr>
            <p:cNvPicPr/>
            <p:nvPr/>
          </p:nvPicPr>
          <p:blipFill>
            <a:blip r:embed="rId7"/>
            <a:stretch>
              <a:fillRect/>
            </a:stretch>
          </p:blipFill>
          <p:spPr>
            <a:xfrm>
              <a:off x="3963457" y="0"/>
              <a:ext cx="945387" cy="868565"/>
            </a:xfrm>
            <a:prstGeom prst="rect">
              <a:avLst/>
            </a:prstGeom>
          </p:spPr>
        </p:pic>
        <p:pic>
          <p:nvPicPr>
            <p:cNvPr id="24" name="Picture 23">
              <a:extLst>
                <a:ext uri="{FF2B5EF4-FFF2-40B4-BE49-F238E27FC236}">
                  <a16:creationId xmlns:a16="http://schemas.microsoft.com/office/drawing/2014/main" id="{BB10C463-95C9-BD15-0B0E-0231368946D6}"/>
                </a:ext>
              </a:extLst>
            </p:cNvPr>
            <p:cNvPicPr/>
            <p:nvPr/>
          </p:nvPicPr>
          <p:blipFill>
            <a:blip r:embed="rId8"/>
            <a:stretch>
              <a:fillRect/>
            </a:stretch>
          </p:blipFill>
          <p:spPr>
            <a:xfrm>
              <a:off x="5402253" y="2420178"/>
              <a:ext cx="1234966" cy="1011921"/>
            </a:xfrm>
            <a:prstGeom prst="rect">
              <a:avLst/>
            </a:prstGeom>
          </p:spPr>
        </p:pic>
        <p:pic>
          <p:nvPicPr>
            <p:cNvPr id="25" name="Picture 24">
              <a:extLst>
                <a:ext uri="{FF2B5EF4-FFF2-40B4-BE49-F238E27FC236}">
                  <a16:creationId xmlns:a16="http://schemas.microsoft.com/office/drawing/2014/main" id="{B00B6153-9D93-3FAC-F57A-38B1070D09AE}"/>
                </a:ext>
              </a:extLst>
            </p:cNvPr>
            <p:cNvPicPr/>
            <p:nvPr/>
          </p:nvPicPr>
          <p:blipFill>
            <a:blip r:embed="rId9"/>
            <a:stretch>
              <a:fillRect/>
            </a:stretch>
          </p:blipFill>
          <p:spPr>
            <a:xfrm>
              <a:off x="4668633" y="4434442"/>
              <a:ext cx="1022040" cy="725210"/>
            </a:xfrm>
            <a:prstGeom prst="rect">
              <a:avLst/>
            </a:prstGeom>
          </p:spPr>
        </p:pic>
        <p:pic>
          <p:nvPicPr>
            <p:cNvPr id="26" name="Picture 25">
              <a:extLst>
                <a:ext uri="{FF2B5EF4-FFF2-40B4-BE49-F238E27FC236}">
                  <a16:creationId xmlns:a16="http://schemas.microsoft.com/office/drawing/2014/main" id="{A86E4589-4EB3-B1B3-F46E-CB6A875D8AEB}"/>
                </a:ext>
              </a:extLst>
            </p:cNvPr>
            <p:cNvPicPr/>
            <p:nvPr/>
          </p:nvPicPr>
          <p:blipFill>
            <a:blip r:embed="rId10"/>
            <a:stretch>
              <a:fillRect/>
            </a:stretch>
          </p:blipFill>
          <p:spPr>
            <a:xfrm>
              <a:off x="0" y="1475718"/>
              <a:ext cx="1090176" cy="725210"/>
            </a:xfrm>
            <a:prstGeom prst="rect">
              <a:avLst/>
            </a:prstGeom>
          </p:spPr>
        </p:pic>
        <p:pic>
          <p:nvPicPr>
            <p:cNvPr id="27" name="Picture 26">
              <a:extLst>
                <a:ext uri="{FF2B5EF4-FFF2-40B4-BE49-F238E27FC236}">
                  <a16:creationId xmlns:a16="http://schemas.microsoft.com/office/drawing/2014/main" id="{EFEC4590-D0F0-CEAA-56FD-4D9DE3DE3A2E}"/>
                </a:ext>
              </a:extLst>
            </p:cNvPr>
            <p:cNvPicPr/>
            <p:nvPr/>
          </p:nvPicPr>
          <p:blipFill>
            <a:blip r:embed="rId11"/>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3614428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F5A710-1641-43B1-8F56-2FC239E89711}"/>
              </a:ext>
            </a:extLst>
          </p:cNvPr>
          <p:cNvSpPr>
            <a:spLocks noGrp="1"/>
          </p:cNvSpPr>
          <p:nvPr>
            <p:ph type="title"/>
          </p:nvPr>
        </p:nvSpPr>
        <p:spPr/>
        <p:txBody>
          <a:bodyPr/>
          <a:lstStyle/>
          <a:p>
            <a:r>
              <a:rPr lang="de-DE" dirty="0"/>
              <a:t>Survey Experiment</a:t>
            </a:r>
          </a:p>
        </p:txBody>
      </p:sp>
      <p:sp>
        <p:nvSpPr>
          <p:cNvPr id="3" name="Inhaltsplatzhalter 2">
            <a:extLst>
              <a:ext uri="{FF2B5EF4-FFF2-40B4-BE49-F238E27FC236}">
                <a16:creationId xmlns:a16="http://schemas.microsoft.com/office/drawing/2014/main" id="{B4FA7BA1-70E6-4EBF-811B-EACDF534636D}"/>
              </a:ext>
            </a:extLst>
          </p:cNvPr>
          <p:cNvSpPr>
            <a:spLocks noGrp="1"/>
          </p:cNvSpPr>
          <p:nvPr>
            <p:ph idx="1"/>
          </p:nvPr>
        </p:nvSpPr>
        <p:spPr>
          <a:xfrm>
            <a:off x="1769693" y="1577792"/>
            <a:ext cx="5257800" cy="4270375"/>
          </a:xfrm>
        </p:spPr>
        <p:txBody>
          <a:bodyPr>
            <a:normAutofit fontScale="92500" lnSpcReduction="10000"/>
          </a:bodyPr>
          <a:lstStyle/>
          <a:p>
            <a:r>
              <a:rPr lang="de-DE" dirty="0"/>
              <a:t>Eight </a:t>
            </a:r>
            <a:r>
              <a:rPr lang="de-DE" dirty="0" err="1"/>
              <a:t>randomly</a:t>
            </a:r>
            <a:r>
              <a:rPr lang="de-DE" dirty="0"/>
              <a:t> </a:t>
            </a:r>
            <a:r>
              <a:rPr lang="de-DE" dirty="0" err="1"/>
              <a:t>selected</a:t>
            </a:r>
            <a:r>
              <a:rPr lang="de-DE" dirty="0"/>
              <a:t> </a:t>
            </a:r>
            <a:r>
              <a:rPr lang="de-DE" dirty="0" err="1"/>
              <a:t>pictures</a:t>
            </a:r>
            <a:endParaRPr lang="de-DE" dirty="0"/>
          </a:p>
          <a:p>
            <a:r>
              <a:rPr lang="de-DE" dirty="0" err="1"/>
              <a:t>Between-subjects</a:t>
            </a:r>
            <a:r>
              <a:rPr lang="de-DE" dirty="0"/>
              <a:t> design </a:t>
            </a:r>
            <a:r>
              <a:rPr lang="de-DE" dirty="0" err="1"/>
              <a:t>with</a:t>
            </a:r>
            <a:r>
              <a:rPr lang="de-DE" dirty="0"/>
              <a:t> </a:t>
            </a:r>
            <a:r>
              <a:rPr lang="de-DE" b="1" dirty="0" err="1"/>
              <a:t>two</a:t>
            </a:r>
            <a:r>
              <a:rPr lang="de-DE" b="1" dirty="0"/>
              <a:t> </a:t>
            </a:r>
            <a:r>
              <a:rPr lang="de-DE" b="1" dirty="0" err="1"/>
              <a:t>conditions</a:t>
            </a:r>
            <a:endParaRPr lang="de-DE" b="1" dirty="0"/>
          </a:p>
          <a:p>
            <a:pPr lvl="1"/>
            <a:r>
              <a:rPr lang="de-DE" b="1" dirty="0"/>
              <a:t>Old </a:t>
            </a:r>
            <a:r>
              <a:rPr lang="de-DE" b="1" dirty="0" err="1"/>
              <a:t>categories</a:t>
            </a:r>
            <a:r>
              <a:rPr lang="de-DE" dirty="0"/>
              <a:t> (n=37)</a:t>
            </a:r>
            <a:endParaRPr lang="de-DE" b="1" dirty="0"/>
          </a:p>
          <a:p>
            <a:pPr lvl="1"/>
            <a:r>
              <a:rPr lang="de-DE" b="1" dirty="0"/>
              <a:t>New </a:t>
            </a:r>
            <a:r>
              <a:rPr lang="de-DE" b="1" dirty="0" err="1"/>
              <a:t>categories</a:t>
            </a:r>
            <a:r>
              <a:rPr lang="de-DE" b="1" dirty="0"/>
              <a:t> </a:t>
            </a:r>
            <a:r>
              <a:rPr lang="de-DE" dirty="0"/>
              <a:t>(n=36)</a:t>
            </a:r>
            <a:endParaRPr lang="de-DE" b="1" dirty="0"/>
          </a:p>
          <a:p>
            <a:r>
              <a:rPr lang="de-DE" dirty="0"/>
              <a:t>Task: </a:t>
            </a:r>
            <a:r>
              <a:rPr lang="de-DE" dirty="0" err="1"/>
              <a:t>Assign</a:t>
            </a:r>
            <a:r>
              <a:rPr lang="de-DE" dirty="0"/>
              <a:t> </a:t>
            </a:r>
            <a:r>
              <a:rPr lang="de-DE" dirty="0" err="1"/>
              <a:t>picture</a:t>
            </a:r>
            <a:r>
              <a:rPr lang="de-DE" dirty="0"/>
              <a:t> </a:t>
            </a:r>
            <a:r>
              <a:rPr lang="de-DE" dirty="0" err="1"/>
              <a:t>to</a:t>
            </a:r>
            <a:r>
              <a:rPr lang="de-DE" dirty="0"/>
              <a:t> </a:t>
            </a:r>
            <a:r>
              <a:rPr lang="de-DE" dirty="0" err="1"/>
              <a:t>available</a:t>
            </a:r>
            <a:r>
              <a:rPr lang="de-DE" dirty="0"/>
              <a:t> </a:t>
            </a:r>
            <a:r>
              <a:rPr lang="de-DE" dirty="0" err="1"/>
              <a:t>categories</a:t>
            </a:r>
            <a:endParaRPr lang="de-DE" dirty="0"/>
          </a:p>
          <a:p>
            <a:r>
              <a:rPr lang="de-DE" b="1" dirty="0"/>
              <a:t>Outcomes</a:t>
            </a:r>
          </a:p>
          <a:p>
            <a:pPr lvl="1"/>
            <a:r>
              <a:rPr lang="de-DE" b="1" dirty="0" err="1"/>
              <a:t>Objective</a:t>
            </a:r>
            <a:r>
              <a:rPr lang="de-DE" b="1" dirty="0"/>
              <a:t> </a:t>
            </a:r>
            <a:r>
              <a:rPr lang="de-DE" b="1" dirty="0" err="1"/>
              <a:t>ease</a:t>
            </a:r>
            <a:r>
              <a:rPr lang="de-DE" b="1" dirty="0"/>
              <a:t> </a:t>
            </a:r>
            <a:r>
              <a:rPr lang="de-DE" b="1" dirty="0" err="1"/>
              <a:t>of</a:t>
            </a:r>
            <a:r>
              <a:rPr lang="de-DE" b="1" dirty="0"/>
              <a:t> </a:t>
            </a:r>
            <a:r>
              <a:rPr lang="de-DE" b="1" dirty="0" err="1"/>
              <a:t>categorization</a:t>
            </a:r>
            <a:r>
              <a:rPr lang="de-DE" dirty="0"/>
              <a:t>: </a:t>
            </a:r>
            <a:r>
              <a:rPr lang="de-DE" dirty="0" err="1"/>
              <a:t>percentage</a:t>
            </a:r>
            <a:r>
              <a:rPr lang="de-DE" dirty="0"/>
              <a:t> </a:t>
            </a:r>
            <a:r>
              <a:rPr lang="de-DE" dirty="0" err="1"/>
              <a:t>selecting</a:t>
            </a:r>
            <a:r>
              <a:rPr lang="de-DE" dirty="0"/>
              <a:t> top </a:t>
            </a:r>
            <a:r>
              <a:rPr lang="de-DE" dirty="0" err="1"/>
              <a:t>category</a:t>
            </a:r>
            <a:endParaRPr lang="de-DE" dirty="0"/>
          </a:p>
          <a:p>
            <a:pPr lvl="1"/>
            <a:r>
              <a:rPr lang="de-DE" b="1" dirty="0" err="1"/>
              <a:t>Subjective</a:t>
            </a:r>
            <a:r>
              <a:rPr lang="de-DE" b="1" dirty="0"/>
              <a:t> </a:t>
            </a:r>
            <a:r>
              <a:rPr lang="de-DE" b="1" dirty="0" err="1"/>
              <a:t>ease</a:t>
            </a:r>
            <a:r>
              <a:rPr lang="de-DE" b="1" dirty="0"/>
              <a:t> </a:t>
            </a:r>
            <a:r>
              <a:rPr lang="de-DE" b="1" dirty="0" err="1"/>
              <a:t>of</a:t>
            </a:r>
            <a:r>
              <a:rPr lang="de-DE" b="1" dirty="0"/>
              <a:t> </a:t>
            </a:r>
            <a:r>
              <a:rPr lang="de-DE" b="1" dirty="0" err="1"/>
              <a:t>categorization</a:t>
            </a:r>
            <a:r>
              <a:rPr lang="de-DE" dirty="0"/>
              <a:t>: </a:t>
            </a:r>
            <a:r>
              <a:rPr lang="de-DE" dirty="0" err="1"/>
              <a:t>categorization</a:t>
            </a:r>
            <a:r>
              <a:rPr lang="de-DE" dirty="0"/>
              <a:t> </a:t>
            </a:r>
            <a:r>
              <a:rPr lang="de-DE" dirty="0" err="1"/>
              <a:t>confidence</a:t>
            </a:r>
            <a:endParaRPr lang="de-DE" dirty="0"/>
          </a:p>
        </p:txBody>
      </p:sp>
      <p:pic>
        <p:nvPicPr>
          <p:cNvPr id="4" name="Inhaltsplatzhalter 5">
            <a:extLst>
              <a:ext uri="{FF2B5EF4-FFF2-40B4-BE49-F238E27FC236}">
                <a16:creationId xmlns:a16="http://schemas.microsoft.com/office/drawing/2014/main" id="{08636507-5D26-4B0B-9077-1CFD74551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660" y="1446818"/>
            <a:ext cx="2578194" cy="4587350"/>
          </a:xfrm>
          <a:prstGeom prst="rect">
            <a:avLst/>
          </a:prstGeom>
        </p:spPr>
      </p:pic>
      <p:pic>
        <p:nvPicPr>
          <p:cNvPr id="5" name="Inhaltsplatzhalter 7">
            <a:extLst>
              <a:ext uri="{FF2B5EF4-FFF2-40B4-BE49-F238E27FC236}">
                <a16:creationId xmlns:a16="http://schemas.microsoft.com/office/drawing/2014/main" id="{3F160184-D5B2-4CE5-ACB3-B3B8F4D8E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4020" y="1515532"/>
            <a:ext cx="2411973" cy="4510089"/>
          </a:xfrm>
          <a:prstGeom prst="rect">
            <a:avLst/>
          </a:prstGeom>
        </p:spPr>
      </p:pic>
      <p:sp>
        <p:nvSpPr>
          <p:cNvPr id="6" name="Flowchart: Connector 5">
            <a:extLst>
              <a:ext uri="{FF2B5EF4-FFF2-40B4-BE49-F238E27FC236}">
                <a16:creationId xmlns:a16="http://schemas.microsoft.com/office/drawing/2014/main" id="{C4F70B46-F8B6-C77A-D52B-F5FB01D7EF56}"/>
              </a:ext>
            </a:extLst>
          </p:cNvPr>
          <p:cNvSpPr/>
          <p:nvPr/>
        </p:nvSpPr>
        <p:spPr>
          <a:xfrm>
            <a:off x="10447020" y="512514"/>
            <a:ext cx="357178" cy="374473"/>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7" name="Group 6">
            <a:extLst>
              <a:ext uri="{FF2B5EF4-FFF2-40B4-BE49-F238E27FC236}">
                <a16:creationId xmlns:a16="http://schemas.microsoft.com/office/drawing/2014/main" id="{037FE49A-ADD8-D025-30AA-AA37E662DB7C}"/>
              </a:ext>
            </a:extLst>
          </p:cNvPr>
          <p:cNvGrpSpPr/>
          <p:nvPr/>
        </p:nvGrpSpPr>
        <p:grpSpPr>
          <a:xfrm>
            <a:off x="10129079" y="43376"/>
            <a:ext cx="1932320" cy="1578005"/>
            <a:chOff x="0" y="0"/>
            <a:chExt cx="6637219" cy="5159652"/>
          </a:xfrm>
        </p:grpSpPr>
        <p:pic>
          <p:nvPicPr>
            <p:cNvPr id="8" name="Picture 7">
              <a:extLst>
                <a:ext uri="{FF2B5EF4-FFF2-40B4-BE49-F238E27FC236}">
                  <a16:creationId xmlns:a16="http://schemas.microsoft.com/office/drawing/2014/main" id="{8A564239-A1B5-ABDD-1063-BC9A9D9FD2E3}"/>
                </a:ext>
              </a:extLst>
            </p:cNvPr>
            <p:cNvPicPr/>
            <p:nvPr/>
          </p:nvPicPr>
          <p:blipFill>
            <a:blip r:embed="rId4"/>
            <a:stretch>
              <a:fillRect/>
            </a:stretch>
          </p:blipFill>
          <p:spPr>
            <a:xfrm>
              <a:off x="1177819" y="463797"/>
              <a:ext cx="4259234" cy="4080008"/>
            </a:xfrm>
            <a:prstGeom prst="rect">
              <a:avLst/>
            </a:prstGeom>
          </p:spPr>
        </p:pic>
        <p:pic>
          <p:nvPicPr>
            <p:cNvPr id="9" name="Picture 8">
              <a:extLst>
                <a:ext uri="{FF2B5EF4-FFF2-40B4-BE49-F238E27FC236}">
                  <a16:creationId xmlns:a16="http://schemas.microsoft.com/office/drawing/2014/main" id="{BADAEE46-8E53-FD1A-A57A-5863F0B56FDD}"/>
                </a:ext>
              </a:extLst>
            </p:cNvPr>
            <p:cNvPicPr/>
            <p:nvPr/>
          </p:nvPicPr>
          <p:blipFill>
            <a:blip r:embed="rId5"/>
            <a:stretch>
              <a:fillRect/>
            </a:stretch>
          </p:blipFill>
          <p:spPr>
            <a:xfrm>
              <a:off x="3963457" y="0"/>
              <a:ext cx="945387" cy="868565"/>
            </a:xfrm>
            <a:prstGeom prst="rect">
              <a:avLst/>
            </a:prstGeom>
          </p:spPr>
        </p:pic>
        <p:pic>
          <p:nvPicPr>
            <p:cNvPr id="10" name="Picture 9">
              <a:extLst>
                <a:ext uri="{FF2B5EF4-FFF2-40B4-BE49-F238E27FC236}">
                  <a16:creationId xmlns:a16="http://schemas.microsoft.com/office/drawing/2014/main" id="{CCC09DC3-E966-DA51-1520-51AEB8B8FBA6}"/>
                </a:ext>
              </a:extLst>
            </p:cNvPr>
            <p:cNvPicPr/>
            <p:nvPr/>
          </p:nvPicPr>
          <p:blipFill>
            <a:blip r:embed="rId6"/>
            <a:stretch>
              <a:fillRect/>
            </a:stretch>
          </p:blipFill>
          <p:spPr>
            <a:xfrm>
              <a:off x="5402253" y="2420178"/>
              <a:ext cx="1234966" cy="1011921"/>
            </a:xfrm>
            <a:prstGeom prst="rect">
              <a:avLst/>
            </a:prstGeom>
          </p:spPr>
        </p:pic>
        <p:pic>
          <p:nvPicPr>
            <p:cNvPr id="11" name="Picture 10">
              <a:extLst>
                <a:ext uri="{FF2B5EF4-FFF2-40B4-BE49-F238E27FC236}">
                  <a16:creationId xmlns:a16="http://schemas.microsoft.com/office/drawing/2014/main" id="{44DB90D3-1A44-10CE-1652-EDFB1C0973A8}"/>
                </a:ext>
              </a:extLst>
            </p:cNvPr>
            <p:cNvPicPr/>
            <p:nvPr/>
          </p:nvPicPr>
          <p:blipFill>
            <a:blip r:embed="rId7"/>
            <a:stretch>
              <a:fillRect/>
            </a:stretch>
          </p:blipFill>
          <p:spPr>
            <a:xfrm>
              <a:off x="4668633" y="4434442"/>
              <a:ext cx="1022040" cy="725210"/>
            </a:xfrm>
            <a:prstGeom prst="rect">
              <a:avLst/>
            </a:prstGeom>
          </p:spPr>
        </p:pic>
        <p:pic>
          <p:nvPicPr>
            <p:cNvPr id="12" name="Picture 11">
              <a:extLst>
                <a:ext uri="{FF2B5EF4-FFF2-40B4-BE49-F238E27FC236}">
                  <a16:creationId xmlns:a16="http://schemas.microsoft.com/office/drawing/2014/main" id="{4183F325-5C71-776B-80EF-7F4A41F1DCAB}"/>
                </a:ext>
              </a:extLst>
            </p:cNvPr>
            <p:cNvPicPr/>
            <p:nvPr/>
          </p:nvPicPr>
          <p:blipFill>
            <a:blip r:embed="rId8"/>
            <a:stretch>
              <a:fillRect/>
            </a:stretch>
          </p:blipFill>
          <p:spPr>
            <a:xfrm>
              <a:off x="0" y="1475718"/>
              <a:ext cx="1090176" cy="725210"/>
            </a:xfrm>
            <a:prstGeom prst="rect">
              <a:avLst/>
            </a:prstGeom>
          </p:spPr>
        </p:pic>
        <p:pic>
          <p:nvPicPr>
            <p:cNvPr id="13" name="Picture 12">
              <a:extLst>
                <a:ext uri="{FF2B5EF4-FFF2-40B4-BE49-F238E27FC236}">
                  <a16:creationId xmlns:a16="http://schemas.microsoft.com/office/drawing/2014/main" id="{281132CD-E1DB-6489-070E-3A09BDA119F7}"/>
                </a:ext>
              </a:extLst>
            </p:cNvPr>
            <p:cNvPicPr/>
            <p:nvPr/>
          </p:nvPicPr>
          <p:blipFill>
            <a:blip r:embed="rId9"/>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993546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D40390F-6F2C-4B5D-A8DA-4EFCEABEE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953" y="1286658"/>
            <a:ext cx="8074888" cy="4817173"/>
          </a:xfrm>
          <a:prstGeom prst="rect">
            <a:avLst/>
          </a:prstGeom>
        </p:spPr>
      </p:pic>
      <p:sp>
        <p:nvSpPr>
          <p:cNvPr id="2" name="Titel 1">
            <a:extLst>
              <a:ext uri="{FF2B5EF4-FFF2-40B4-BE49-F238E27FC236}">
                <a16:creationId xmlns:a16="http://schemas.microsoft.com/office/drawing/2014/main" id="{E581B9CA-F2C4-4C7D-AC25-A663DE821998}"/>
              </a:ext>
            </a:extLst>
          </p:cNvPr>
          <p:cNvSpPr>
            <a:spLocks noGrp="1"/>
          </p:cNvSpPr>
          <p:nvPr>
            <p:ph type="title"/>
          </p:nvPr>
        </p:nvSpPr>
        <p:spPr/>
        <p:txBody>
          <a:bodyPr/>
          <a:lstStyle/>
          <a:p>
            <a:r>
              <a:rPr lang="de-DE" dirty="0" err="1"/>
              <a:t>Objective</a:t>
            </a:r>
            <a:r>
              <a:rPr lang="de-DE" dirty="0"/>
              <a:t> </a:t>
            </a:r>
            <a:r>
              <a:rPr lang="de-DE" dirty="0" err="1"/>
              <a:t>ease</a:t>
            </a:r>
            <a:r>
              <a:rPr lang="de-DE" dirty="0"/>
              <a:t> </a:t>
            </a:r>
            <a:r>
              <a:rPr lang="de-DE" dirty="0" err="1"/>
              <a:t>of</a:t>
            </a:r>
            <a:r>
              <a:rPr lang="de-DE" dirty="0"/>
              <a:t> </a:t>
            </a:r>
            <a:r>
              <a:rPr lang="de-DE" dirty="0" err="1"/>
              <a:t>categorization</a:t>
            </a:r>
            <a:endParaRPr lang="de-DE" dirty="0"/>
          </a:p>
        </p:txBody>
      </p:sp>
      <p:sp>
        <p:nvSpPr>
          <p:cNvPr id="3" name="Inhaltsplatzhalter 2">
            <a:extLst>
              <a:ext uri="{FF2B5EF4-FFF2-40B4-BE49-F238E27FC236}">
                <a16:creationId xmlns:a16="http://schemas.microsoft.com/office/drawing/2014/main" id="{06825D97-F38A-4A94-A1F4-7FAF90056BE5}"/>
              </a:ext>
            </a:extLst>
          </p:cNvPr>
          <p:cNvSpPr>
            <a:spLocks noGrp="1"/>
          </p:cNvSpPr>
          <p:nvPr>
            <p:ph idx="1"/>
          </p:nvPr>
        </p:nvSpPr>
        <p:spPr>
          <a:xfrm>
            <a:off x="2102978" y="5952859"/>
            <a:ext cx="10515600" cy="442913"/>
          </a:xfrm>
        </p:spPr>
        <p:txBody>
          <a:bodyPr>
            <a:normAutofit/>
          </a:bodyPr>
          <a:lstStyle/>
          <a:p>
            <a:pPr marL="0" indent="0">
              <a:buNone/>
            </a:pPr>
            <a:r>
              <a:rPr lang="en-US" sz="2000" dirty="0"/>
              <a:t>Wilcoxon signed-rank test: W = 2.000, p = 0.047</a:t>
            </a:r>
            <a:endParaRPr lang="de-DE" sz="2000" dirty="0"/>
          </a:p>
        </p:txBody>
      </p:sp>
      <p:sp>
        <p:nvSpPr>
          <p:cNvPr id="4" name="Flowchart: Connector 3">
            <a:extLst>
              <a:ext uri="{FF2B5EF4-FFF2-40B4-BE49-F238E27FC236}">
                <a16:creationId xmlns:a16="http://schemas.microsoft.com/office/drawing/2014/main" id="{58572190-5845-64F2-17D7-39C4AC16CF5E}"/>
              </a:ext>
            </a:extLst>
          </p:cNvPr>
          <p:cNvSpPr/>
          <p:nvPr/>
        </p:nvSpPr>
        <p:spPr>
          <a:xfrm>
            <a:off x="10447020" y="512514"/>
            <a:ext cx="357178" cy="374473"/>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6" name="Group 5">
            <a:extLst>
              <a:ext uri="{FF2B5EF4-FFF2-40B4-BE49-F238E27FC236}">
                <a16:creationId xmlns:a16="http://schemas.microsoft.com/office/drawing/2014/main" id="{3A7D4E37-D652-16E4-00DA-700D3D5BC164}"/>
              </a:ext>
            </a:extLst>
          </p:cNvPr>
          <p:cNvGrpSpPr/>
          <p:nvPr/>
        </p:nvGrpSpPr>
        <p:grpSpPr>
          <a:xfrm>
            <a:off x="10129079" y="43376"/>
            <a:ext cx="1932320" cy="1578005"/>
            <a:chOff x="0" y="0"/>
            <a:chExt cx="6637219" cy="5159652"/>
          </a:xfrm>
        </p:grpSpPr>
        <p:pic>
          <p:nvPicPr>
            <p:cNvPr id="7" name="Picture 6">
              <a:extLst>
                <a:ext uri="{FF2B5EF4-FFF2-40B4-BE49-F238E27FC236}">
                  <a16:creationId xmlns:a16="http://schemas.microsoft.com/office/drawing/2014/main" id="{31BB40CF-E4EC-CDE4-C448-BC303850C44A}"/>
                </a:ext>
              </a:extLst>
            </p:cNvPr>
            <p:cNvPicPr/>
            <p:nvPr/>
          </p:nvPicPr>
          <p:blipFill>
            <a:blip r:embed="rId3"/>
            <a:stretch>
              <a:fillRect/>
            </a:stretch>
          </p:blipFill>
          <p:spPr>
            <a:xfrm>
              <a:off x="1177819" y="463797"/>
              <a:ext cx="4259234" cy="4080008"/>
            </a:xfrm>
            <a:prstGeom prst="rect">
              <a:avLst/>
            </a:prstGeom>
          </p:spPr>
        </p:pic>
        <p:pic>
          <p:nvPicPr>
            <p:cNvPr id="8" name="Picture 7">
              <a:extLst>
                <a:ext uri="{FF2B5EF4-FFF2-40B4-BE49-F238E27FC236}">
                  <a16:creationId xmlns:a16="http://schemas.microsoft.com/office/drawing/2014/main" id="{7CAF2245-2FFE-A21C-F349-5A9390122D34}"/>
                </a:ext>
              </a:extLst>
            </p:cNvPr>
            <p:cNvPicPr/>
            <p:nvPr/>
          </p:nvPicPr>
          <p:blipFill>
            <a:blip r:embed="rId4"/>
            <a:stretch>
              <a:fillRect/>
            </a:stretch>
          </p:blipFill>
          <p:spPr>
            <a:xfrm>
              <a:off x="3963457" y="0"/>
              <a:ext cx="945387" cy="868565"/>
            </a:xfrm>
            <a:prstGeom prst="rect">
              <a:avLst/>
            </a:prstGeom>
          </p:spPr>
        </p:pic>
        <p:pic>
          <p:nvPicPr>
            <p:cNvPr id="9" name="Picture 8">
              <a:extLst>
                <a:ext uri="{FF2B5EF4-FFF2-40B4-BE49-F238E27FC236}">
                  <a16:creationId xmlns:a16="http://schemas.microsoft.com/office/drawing/2014/main" id="{802425F9-5603-9060-2422-CECD33C1065E}"/>
                </a:ext>
              </a:extLst>
            </p:cNvPr>
            <p:cNvPicPr/>
            <p:nvPr/>
          </p:nvPicPr>
          <p:blipFill>
            <a:blip r:embed="rId5"/>
            <a:stretch>
              <a:fillRect/>
            </a:stretch>
          </p:blipFill>
          <p:spPr>
            <a:xfrm>
              <a:off x="5402253" y="2420178"/>
              <a:ext cx="1234966" cy="1011921"/>
            </a:xfrm>
            <a:prstGeom prst="rect">
              <a:avLst/>
            </a:prstGeom>
          </p:spPr>
        </p:pic>
        <p:pic>
          <p:nvPicPr>
            <p:cNvPr id="10" name="Picture 9">
              <a:extLst>
                <a:ext uri="{FF2B5EF4-FFF2-40B4-BE49-F238E27FC236}">
                  <a16:creationId xmlns:a16="http://schemas.microsoft.com/office/drawing/2014/main" id="{D3B379D3-5AE1-F4F6-EAA9-F00AA6447CF5}"/>
                </a:ext>
              </a:extLst>
            </p:cNvPr>
            <p:cNvPicPr/>
            <p:nvPr/>
          </p:nvPicPr>
          <p:blipFill>
            <a:blip r:embed="rId6"/>
            <a:stretch>
              <a:fillRect/>
            </a:stretch>
          </p:blipFill>
          <p:spPr>
            <a:xfrm>
              <a:off x="4668633" y="4434442"/>
              <a:ext cx="1022040" cy="725210"/>
            </a:xfrm>
            <a:prstGeom prst="rect">
              <a:avLst/>
            </a:prstGeom>
          </p:spPr>
        </p:pic>
        <p:pic>
          <p:nvPicPr>
            <p:cNvPr id="11" name="Picture 10">
              <a:extLst>
                <a:ext uri="{FF2B5EF4-FFF2-40B4-BE49-F238E27FC236}">
                  <a16:creationId xmlns:a16="http://schemas.microsoft.com/office/drawing/2014/main" id="{A79E3F6B-23A0-3648-12E9-1BF1104F20EB}"/>
                </a:ext>
              </a:extLst>
            </p:cNvPr>
            <p:cNvPicPr/>
            <p:nvPr/>
          </p:nvPicPr>
          <p:blipFill>
            <a:blip r:embed="rId7"/>
            <a:stretch>
              <a:fillRect/>
            </a:stretch>
          </p:blipFill>
          <p:spPr>
            <a:xfrm>
              <a:off x="0" y="1475718"/>
              <a:ext cx="1090176" cy="725210"/>
            </a:xfrm>
            <a:prstGeom prst="rect">
              <a:avLst/>
            </a:prstGeom>
          </p:spPr>
        </p:pic>
        <p:pic>
          <p:nvPicPr>
            <p:cNvPr id="12" name="Picture 11">
              <a:extLst>
                <a:ext uri="{FF2B5EF4-FFF2-40B4-BE49-F238E27FC236}">
                  <a16:creationId xmlns:a16="http://schemas.microsoft.com/office/drawing/2014/main" id="{808B70E3-302E-D255-BE98-1881868C75B0}"/>
                </a:ext>
              </a:extLst>
            </p:cNvPr>
            <p:cNvPicPr/>
            <p:nvPr/>
          </p:nvPicPr>
          <p:blipFill>
            <a:blip r:embed="rId8"/>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2607880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25313F-A8C0-403B-BD74-D99EB92E2D05}"/>
              </a:ext>
            </a:extLst>
          </p:cNvPr>
          <p:cNvSpPr>
            <a:spLocks noGrp="1"/>
          </p:cNvSpPr>
          <p:nvPr>
            <p:ph type="title"/>
          </p:nvPr>
        </p:nvSpPr>
        <p:spPr/>
        <p:txBody>
          <a:bodyPr/>
          <a:lstStyle/>
          <a:p>
            <a:r>
              <a:rPr lang="de-DE" dirty="0" err="1"/>
              <a:t>Objective</a:t>
            </a:r>
            <a:r>
              <a:rPr lang="de-DE" dirty="0"/>
              <a:t> </a:t>
            </a:r>
            <a:r>
              <a:rPr lang="de-DE" dirty="0" err="1"/>
              <a:t>ease</a:t>
            </a:r>
            <a:r>
              <a:rPr lang="de-DE" dirty="0"/>
              <a:t> </a:t>
            </a:r>
            <a:r>
              <a:rPr lang="de-DE" dirty="0" err="1"/>
              <a:t>of</a:t>
            </a:r>
            <a:r>
              <a:rPr lang="de-DE" dirty="0"/>
              <a:t> </a:t>
            </a:r>
            <a:r>
              <a:rPr lang="de-DE" dirty="0" err="1"/>
              <a:t>categorization</a:t>
            </a:r>
            <a:endParaRPr lang="de-DE" dirty="0"/>
          </a:p>
        </p:txBody>
      </p:sp>
      <p:sp>
        <p:nvSpPr>
          <p:cNvPr id="3" name="Inhaltsplatzhalter 2">
            <a:extLst>
              <a:ext uri="{FF2B5EF4-FFF2-40B4-BE49-F238E27FC236}">
                <a16:creationId xmlns:a16="http://schemas.microsoft.com/office/drawing/2014/main" id="{0409095D-F8D2-4186-A6D1-A626A47EE1D8}"/>
              </a:ext>
            </a:extLst>
          </p:cNvPr>
          <p:cNvSpPr>
            <a:spLocks noGrp="1"/>
          </p:cNvSpPr>
          <p:nvPr>
            <p:ph sz="half" idx="1"/>
          </p:nvPr>
        </p:nvSpPr>
        <p:spPr>
          <a:xfrm>
            <a:off x="2085892" y="1825624"/>
            <a:ext cx="3962400" cy="4549775"/>
          </a:xfrm>
        </p:spPr>
        <p:txBody>
          <a:bodyPr/>
          <a:lstStyle/>
          <a:p>
            <a:r>
              <a:rPr lang="de-DE" dirty="0"/>
              <a:t>Old </a:t>
            </a:r>
            <a:r>
              <a:rPr lang="de-DE" dirty="0" err="1"/>
              <a:t>categories</a:t>
            </a:r>
            <a:endParaRPr lang="de-DE" dirty="0"/>
          </a:p>
          <a:p>
            <a:pPr lvl="1"/>
            <a:r>
              <a:rPr lang="de-DE" dirty="0"/>
              <a:t>Straßen: 100%</a:t>
            </a:r>
          </a:p>
          <a:p>
            <a:r>
              <a:rPr lang="de-DE" dirty="0"/>
              <a:t>New </a:t>
            </a:r>
            <a:r>
              <a:rPr lang="de-DE" dirty="0" err="1"/>
              <a:t>categories</a:t>
            </a:r>
            <a:endParaRPr lang="de-DE" dirty="0"/>
          </a:p>
          <a:p>
            <a:pPr lvl="1"/>
            <a:r>
              <a:rPr lang="de-DE" dirty="0"/>
              <a:t>Verkehr &amp; Infrastruktur: 100%</a:t>
            </a:r>
          </a:p>
        </p:txBody>
      </p:sp>
      <p:pic>
        <p:nvPicPr>
          <p:cNvPr id="6" name="Inhaltsplatzhalter 5">
            <a:extLst>
              <a:ext uri="{FF2B5EF4-FFF2-40B4-BE49-F238E27FC236}">
                <a16:creationId xmlns:a16="http://schemas.microsoft.com/office/drawing/2014/main" id="{3CC9B15E-7DD6-4C49-9348-51C3D7C1DA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57693" y="2514600"/>
            <a:ext cx="5480961" cy="3289300"/>
          </a:xfrm>
        </p:spPr>
      </p:pic>
      <p:sp>
        <p:nvSpPr>
          <p:cNvPr id="4" name="Flowchart: Connector 3">
            <a:extLst>
              <a:ext uri="{FF2B5EF4-FFF2-40B4-BE49-F238E27FC236}">
                <a16:creationId xmlns:a16="http://schemas.microsoft.com/office/drawing/2014/main" id="{2568C62A-A3FC-48FD-E42C-9F78781E8A0D}"/>
              </a:ext>
            </a:extLst>
          </p:cNvPr>
          <p:cNvSpPr/>
          <p:nvPr/>
        </p:nvSpPr>
        <p:spPr>
          <a:xfrm>
            <a:off x="10447020" y="512514"/>
            <a:ext cx="357178" cy="374473"/>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5" name="Group 4">
            <a:extLst>
              <a:ext uri="{FF2B5EF4-FFF2-40B4-BE49-F238E27FC236}">
                <a16:creationId xmlns:a16="http://schemas.microsoft.com/office/drawing/2014/main" id="{80A12E12-8870-4DBE-B82F-3FD454D6A339}"/>
              </a:ext>
            </a:extLst>
          </p:cNvPr>
          <p:cNvGrpSpPr/>
          <p:nvPr/>
        </p:nvGrpSpPr>
        <p:grpSpPr>
          <a:xfrm>
            <a:off x="10129079" y="43376"/>
            <a:ext cx="1932320" cy="1578005"/>
            <a:chOff x="0" y="0"/>
            <a:chExt cx="6637219" cy="5159652"/>
          </a:xfrm>
        </p:grpSpPr>
        <p:pic>
          <p:nvPicPr>
            <p:cNvPr id="7" name="Picture 6">
              <a:extLst>
                <a:ext uri="{FF2B5EF4-FFF2-40B4-BE49-F238E27FC236}">
                  <a16:creationId xmlns:a16="http://schemas.microsoft.com/office/drawing/2014/main" id="{E864F617-3E38-E66F-5F61-3DA8DDB9AB93}"/>
                </a:ext>
              </a:extLst>
            </p:cNvPr>
            <p:cNvPicPr/>
            <p:nvPr/>
          </p:nvPicPr>
          <p:blipFill>
            <a:blip r:embed="rId3"/>
            <a:stretch>
              <a:fillRect/>
            </a:stretch>
          </p:blipFill>
          <p:spPr>
            <a:xfrm>
              <a:off x="1177819" y="463797"/>
              <a:ext cx="4259234" cy="4080008"/>
            </a:xfrm>
            <a:prstGeom prst="rect">
              <a:avLst/>
            </a:prstGeom>
          </p:spPr>
        </p:pic>
        <p:pic>
          <p:nvPicPr>
            <p:cNvPr id="8" name="Picture 7">
              <a:extLst>
                <a:ext uri="{FF2B5EF4-FFF2-40B4-BE49-F238E27FC236}">
                  <a16:creationId xmlns:a16="http://schemas.microsoft.com/office/drawing/2014/main" id="{504E77CC-CB07-DB13-7991-E38498ABB921}"/>
                </a:ext>
              </a:extLst>
            </p:cNvPr>
            <p:cNvPicPr/>
            <p:nvPr/>
          </p:nvPicPr>
          <p:blipFill>
            <a:blip r:embed="rId4"/>
            <a:stretch>
              <a:fillRect/>
            </a:stretch>
          </p:blipFill>
          <p:spPr>
            <a:xfrm>
              <a:off x="3963457" y="0"/>
              <a:ext cx="945387" cy="868565"/>
            </a:xfrm>
            <a:prstGeom prst="rect">
              <a:avLst/>
            </a:prstGeom>
          </p:spPr>
        </p:pic>
        <p:pic>
          <p:nvPicPr>
            <p:cNvPr id="9" name="Picture 8">
              <a:extLst>
                <a:ext uri="{FF2B5EF4-FFF2-40B4-BE49-F238E27FC236}">
                  <a16:creationId xmlns:a16="http://schemas.microsoft.com/office/drawing/2014/main" id="{F6CA1795-0758-A8A3-A445-8DB0612F9D1D}"/>
                </a:ext>
              </a:extLst>
            </p:cNvPr>
            <p:cNvPicPr/>
            <p:nvPr/>
          </p:nvPicPr>
          <p:blipFill>
            <a:blip r:embed="rId5"/>
            <a:stretch>
              <a:fillRect/>
            </a:stretch>
          </p:blipFill>
          <p:spPr>
            <a:xfrm>
              <a:off x="5402253" y="2420178"/>
              <a:ext cx="1234966" cy="1011921"/>
            </a:xfrm>
            <a:prstGeom prst="rect">
              <a:avLst/>
            </a:prstGeom>
          </p:spPr>
        </p:pic>
        <p:pic>
          <p:nvPicPr>
            <p:cNvPr id="10" name="Picture 9">
              <a:extLst>
                <a:ext uri="{FF2B5EF4-FFF2-40B4-BE49-F238E27FC236}">
                  <a16:creationId xmlns:a16="http://schemas.microsoft.com/office/drawing/2014/main" id="{DFD21367-7DDF-2A1F-5E9A-266458C9074C}"/>
                </a:ext>
              </a:extLst>
            </p:cNvPr>
            <p:cNvPicPr/>
            <p:nvPr/>
          </p:nvPicPr>
          <p:blipFill>
            <a:blip r:embed="rId6"/>
            <a:stretch>
              <a:fillRect/>
            </a:stretch>
          </p:blipFill>
          <p:spPr>
            <a:xfrm>
              <a:off x="4668633" y="4434442"/>
              <a:ext cx="1022040" cy="725210"/>
            </a:xfrm>
            <a:prstGeom prst="rect">
              <a:avLst/>
            </a:prstGeom>
          </p:spPr>
        </p:pic>
        <p:pic>
          <p:nvPicPr>
            <p:cNvPr id="11" name="Picture 10">
              <a:extLst>
                <a:ext uri="{FF2B5EF4-FFF2-40B4-BE49-F238E27FC236}">
                  <a16:creationId xmlns:a16="http://schemas.microsoft.com/office/drawing/2014/main" id="{41781D17-A955-9EDB-A71A-7B7750C236ED}"/>
                </a:ext>
              </a:extLst>
            </p:cNvPr>
            <p:cNvPicPr/>
            <p:nvPr/>
          </p:nvPicPr>
          <p:blipFill>
            <a:blip r:embed="rId7"/>
            <a:stretch>
              <a:fillRect/>
            </a:stretch>
          </p:blipFill>
          <p:spPr>
            <a:xfrm>
              <a:off x="0" y="1475718"/>
              <a:ext cx="1090176" cy="725210"/>
            </a:xfrm>
            <a:prstGeom prst="rect">
              <a:avLst/>
            </a:prstGeom>
          </p:spPr>
        </p:pic>
        <p:pic>
          <p:nvPicPr>
            <p:cNvPr id="12" name="Picture 11">
              <a:extLst>
                <a:ext uri="{FF2B5EF4-FFF2-40B4-BE49-F238E27FC236}">
                  <a16:creationId xmlns:a16="http://schemas.microsoft.com/office/drawing/2014/main" id="{F713CBDE-0F1E-1E2B-81D3-9B523AA242CD}"/>
                </a:ext>
              </a:extLst>
            </p:cNvPr>
            <p:cNvPicPr/>
            <p:nvPr/>
          </p:nvPicPr>
          <p:blipFill>
            <a:blip r:embed="rId8"/>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3754156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42AF25-DC71-40AA-B95F-27525BDF89BE}"/>
              </a:ext>
            </a:extLst>
          </p:cNvPr>
          <p:cNvSpPr>
            <a:spLocks noGrp="1"/>
          </p:cNvSpPr>
          <p:nvPr>
            <p:ph type="title"/>
          </p:nvPr>
        </p:nvSpPr>
        <p:spPr/>
        <p:txBody>
          <a:bodyPr/>
          <a:lstStyle/>
          <a:p>
            <a:r>
              <a:rPr lang="de-DE" dirty="0" err="1"/>
              <a:t>Objective</a:t>
            </a:r>
            <a:r>
              <a:rPr lang="de-DE" dirty="0"/>
              <a:t> </a:t>
            </a:r>
            <a:r>
              <a:rPr lang="de-DE" dirty="0" err="1"/>
              <a:t>ease</a:t>
            </a:r>
            <a:r>
              <a:rPr lang="de-DE" dirty="0"/>
              <a:t> </a:t>
            </a:r>
            <a:r>
              <a:rPr lang="de-DE" dirty="0" err="1"/>
              <a:t>of</a:t>
            </a:r>
            <a:r>
              <a:rPr lang="de-DE" dirty="0"/>
              <a:t> </a:t>
            </a:r>
            <a:r>
              <a:rPr lang="de-DE" dirty="0" err="1"/>
              <a:t>categorization</a:t>
            </a:r>
            <a:endParaRPr lang="de-DE" dirty="0"/>
          </a:p>
        </p:txBody>
      </p:sp>
      <p:sp>
        <p:nvSpPr>
          <p:cNvPr id="3" name="Inhaltsplatzhalter 2">
            <a:extLst>
              <a:ext uri="{FF2B5EF4-FFF2-40B4-BE49-F238E27FC236}">
                <a16:creationId xmlns:a16="http://schemas.microsoft.com/office/drawing/2014/main" id="{DCA4A25B-A0DD-4165-A6AD-0438C651DE6D}"/>
              </a:ext>
            </a:extLst>
          </p:cNvPr>
          <p:cNvSpPr>
            <a:spLocks noGrp="1"/>
          </p:cNvSpPr>
          <p:nvPr>
            <p:ph sz="half" idx="1"/>
          </p:nvPr>
        </p:nvSpPr>
        <p:spPr/>
        <p:txBody>
          <a:bodyPr/>
          <a:lstStyle/>
          <a:p>
            <a:r>
              <a:rPr lang="de-DE" dirty="0"/>
              <a:t>Old </a:t>
            </a:r>
            <a:r>
              <a:rPr lang="de-DE" dirty="0" err="1"/>
              <a:t>categories</a:t>
            </a:r>
            <a:endParaRPr lang="de-DE" dirty="0"/>
          </a:p>
          <a:p>
            <a:pPr lvl="1"/>
            <a:r>
              <a:rPr lang="de-DE" dirty="0"/>
              <a:t>Wilde Müllkippe: 64.1%</a:t>
            </a:r>
          </a:p>
          <a:p>
            <a:pPr lvl="1"/>
            <a:r>
              <a:rPr lang="de-DE" dirty="0"/>
              <a:t>Abfall: 35.9%</a:t>
            </a:r>
          </a:p>
          <a:p>
            <a:r>
              <a:rPr lang="de-DE" dirty="0"/>
              <a:t>New </a:t>
            </a:r>
            <a:r>
              <a:rPr lang="de-DE" dirty="0" err="1"/>
              <a:t>categories</a:t>
            </a:r>
            <a:endParaRPr lang="de-DE" dirty="0"/>
          </a:p>
          <a:p>
            <a:pPr lvl="1"/>
            <a:r>
              <a:rPr lang="de-DE" dirty="0"/>
              <a:t>Müllentsorgung: 97.1%</a:t>
            </a:r>
          </a:p>
          <a:p>
            <a:pPr lvl="1"/>
            <a:r>
              <a:rPr lang="de-DE" dirty="0"/>
              <a:t>Natur &amp; öffentliche Plätze: 2.9%</a:t>
            </a:r>
          </a:p>
        </p:txBody>
      </p:sp>
      <p:pic>
        <p:nvPicPr>
          <p:cNvPr id="8" name="Inhaltsplatzhalter 7">
            <a:extLst>
              <a:ext uri="{FF2B5EF4-FFF2-40B4-BE49-F238E27FC236}">
                <a16:creationId xmlns:a16="http://schemas.microsoft.com/office/drawing/2014/main" id="{95BCD581-AE44-4270-9CBC-80B906EED74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31248" y="1825625"/>
            <a:ext cx="3263503" cy="4351338"/>
          </a:xfrm>
        </p:spPr>
      </p:pic>
      <p:sp>
        <p:nvSpPr>
          <p:cNvPr id="4" name="Flowchart: Connector 3">
            <a:extLst>
              <a:ext uri="{FF2B5EF4-FFF2-40B4-BE49-F238E27FC236}">
                <a16:creationId xmlns:a16="http://schemas.microsoft.com/office/drawing/2014/main" id="{776BA854-8231-1AF2-04D4-B4925A94A10D}"/>
              </a:ext>
            </a:extLst>
          </p:cNvPr>
          <p:cNvSpPr/>
          <p:nvPr/>
        </p:nvSpPr>
        <p:spPr>
          <a:xfrm>
            <a:off x="10447020" y="512514"/>
            <a:ext cx="357178" cy="374473"/>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5" name="Group 4">
            <a:extLst>
              <a:ext uri="{FF2B5EF4-FFF2-40B4-BE49-F238E27FC236}">
                <a16:creationId xmlns:a16="http://schemas.microsoft.com/office/drawing/2014/main" id="{C2899E76-12D1-6D96-ECF5-E797D9E1A517}"/>
              </a:ext>
            </a:extLst>
          </p:cNvPr>
          <p:cNvGrpSpPr/>
          <p:nvPr/>
        </p:nvGrpSpPr>
        <p:grpSpPr>
          <a:xfrm>
            <a:off x="10129079" y="43376"/>
            <a:ext cx="1932320" cy="1578005"/>
            <a:chOff x="0" y="0"/>
            <a:chExt cx="6637219" cy="5159652"/>
          </a:xfrm>
        </p:grpSpPr>
        <p:pic>
          <p:nvPicPr>
            <p:cNvPr id="6" name="Picture 5">
              <a:extLst>
                <a:ext uri="{FF2B5EF4-FFF2-40B4-BE49-F238E27FC236}">
                  <a16:creationId xmlns:a16="http://schemas.microsoft.com/office/drawing/2014/main" id="{D390F079-5786-E88F-E5A4-2F27AA74B0AC}"/>
                </a:ext>
              </a:extLst>
            </p:cNvPr>
            <p:cNvPicPr/>
            <p:nvPr/>
          </p:nvPicPr>
          <p:blipFill>
            <a:blip r:embed="rId3"/>
            <a:stretch>
              <a:fillRect/>
            </a:stretch>
          </p:blipFill>
          <p:spPr>
            <a:xfrm>
              <a:off x="1177819" y="463797"/>
              <a:ext cx="4259234" cy="4080008"/>
            </a:xfrm>
            <a:prstGeom prst="rect">
              <a:avLst/>
            </a:prstGeom>
          </p:spPr>
        </p:pic>
        <p:pic>
          <p:nvPicPr>
            <p:cNvPr id="7" name="Picture 6">
              <a:extLst>
                <a:ext uri="{FF2B5EF4-FFF2-40B4-BE49-F238E27FC236}">
                  <a16:creationId xmlns:a16="http://schemas.microsoft.com/office/drawing/2014/main" id="{B5508D49-8E6F-24B5-6E24-87678739DFAA}"/>
                </a:ext>
              </a:extLst>
            </p:cNvPr>
            <p:cNvPicPr/>
            <p:nvPr/>
          </p:nvPicPr>
          <p:blipFill>
            <a:blip r:embed="rId4"/>
            <a:stretch>
              <a:fillRect/>
            </a:stretch>
          </p:blipFill>
          <p:spPr>
            <a:xfrm>
              <a:off x="3963457" y="0"/>
              <a:ext cx="945387" cy="868565"/>
            </a:xfrm>
            <a:prstGeom prst="rect">
              <a:avLst/>
            </a:prstGeom>
          </p:spPr>
        </p:pic>
        <p:pic>
          <p:nvPicPr>
            <p:cNvPr id="9" name="Picture 8">
              <a:extLst>
                <a:ext uri="{FF2B5EF4-FFF2-40B4-BE49-F238E27FC236}">
                  <a16:creationId xmlns:a16="http://schemas.microsoft.com/office/drawing/2014/main" id="{36BCFF0C-3B18-7875-E7B7-F9A897630476}"/>
                </a:ext>
              </a:extLst>
            </p:cNvPr>
            <p:cNvPicPr/>
            <p:nvPr/>
          </p:nvPicPr>
          <p:blipFill>
            <a:blip r:embed="rId5"/>
            <a:stretch>
              <a:fillRect/>
            </a:stretch>
          </p:blipFill>
          <p:spPr>
            <a:xfrm>
              <a:off x="5402253" y="2420178"/>
              <a:ext cx="1234966" cy="1011921"/>
            </a:xfrm>
            <a:prstGeom prst="rect">
              <a:avLst/>
            </a:prstGeom>
          </p:spPr>
        </p:pic>
        <p:pic>
          <p:nvPicPr>
            <p:cNvPr id="10" name="Picture 9">
              <a:extLst>
                <a:ext uri="{FF2B5EF4-FFF2-40B4-BE49-F238E27FC236}">
                  <a16:creationId xmlns:a16="http://schemas.microsoft.com/office/drawing/2014/main" id="{0D85B698-66ED-9543-2FCF-61F557D86ED8}"/>
                </a:ext>
              </a:extLst>
            </p:cNvPr>
            <p:cNvPicPr/>
            <p:nvPr/>
          </p:nvPicPr>
          <p:blipFill>
            <a:blip r:embed="rId6"/>
            <a:stretch>
              <a:fillRect/>
            </a:stretch>
          </p:blipFill>
          <p:spPr>
            <a:xfrm>
              <a:off x="4668633" y="4434442"/>
              <a:ext cx="1022040" cy="725210"/>
            </a:xfrm>
            <a:prstGeom prst="rect">
              <a:avLst/>
            </a:prstGeom>
          </p:spPr>
        </p:pic>
        <p:pic>
          <p:nvPicPr>
            <p:cNvPr id="11" name="Picture 10">
              <a:extLst>
                <a:ext uri="{FF2B5EF4-FFF2-40B4-BE49-F238E27FC236}">
                  <a16:creationId xmlns:a16="http://schemas.microsoft.com/office/drawing/2014/main" id="{9725A730-713E-035C-8FEE-B71FA97DF666}"/>
                </a:ext>
              </a:extLst>
            </p:cNvPr>
            <p:cNvPicPr/>
            <p:nvPr/>
          </p:nvPicPr>
          <p:blipFill>
            <a:blip r:embed="rId7"/>
            <a:stretch>
              <a:fillRect/>
            </a:stretch>
          </p:blipFill>
          <p:spPr>
            <a:xfrm>
              <a:off x="0" y="1475718"/>
              <a:ext cx="1090176" cy="725210"/>
            </a:xfrm>
            <a:prstGeom prst="rect">
              <a:avLst/>
            </a:prstGeom>
          </p:spPr>
        </p:pic>
        <p:pic>
          <p:nvPicPr>
            <p:cNvPr id="12" name="Picture 11">
              <a:extLst>
                <a:ext uri="{FF2B5EF4-FFF2-40B4-BE49-F238E27FC236}">
                  <a16:creationId xmlns:a16="http://schemas.microsoft.com/office/drawing/2014/main" id="{A2422765-7AB8-B265-64C3-6E66597FFF3D}"/>
                </a:ext>
              </a:extLst>
            </p:cNvPr>
            <p:cNvPicPr/>
            <p:nvPr/>
          </p:nvPicPr>
          <p:blipFill>
            <a:blip r:embed="rId8"/>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1967109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DBF85-4EA2-65EE-3226-545C84BF5959}"/>
            </a:ext>
          </a:extLst>
        </p:cNvPr>
        <p:cNvGrpSpPr/>
        <p:nvPr/>
      </p:nvGrpSpPr>
      <p:grpSpPr>
        <a:xfrm>
          <a:off x="0" y="0"/>
          <a:ext cx="0" cy="0"/>
          <a:chOff x="0" y="0"/>
          <a:chExt cx="0" cy="0"/>
        </a:xfrm>
      </p:grpSpPr>
      <p:pic>
        <p:nvPicPr>
          <p:cNvPr id="11" name="Picture 10" descr="A drawing of a person using a phone&#10;&#10;AI-generated content may be incorrect.">
            <a:extLst>
              <a:ext uri="{FF2B5EF4-FFF2-40B4-BE49-F238E27FC236}">
                <a16:creationId xmlns:a16="http://schemas.microsoft.com/office/drawing/2014/main" id="{0DABB4A4-03D0-5EF5-6A85-B706315B92EA}"/>
              </a:ext>
            </a:extLst>
          </p:cNvPr>
          <p:cNvPicPr>
            <a:picLocks noChangeAspect="1"/>
          </p:cNvPicPr>
          <p:nvPr/>
        </p:nvPicPr>
        <p:blipFill>
          <a:blip r:embed="rId2">
            <a:extLst>
              <a:ext uri="{28A0092B-C50C-407E-A947-70E740481C1C}">
                <a14:useLocalDpi xmlns:a14="http://schemas.microsoft.com/office/drawing/2010/main" val="0"/>
              </a:ext>
            </a:extLst>
          </a:blip>
          <a:srcRect l="1600" t="2048" b="40699"/>
          <a:stretch>
            <a:fillRect/>
          </a:stretch>
        </p:blipFill>
        <p:spPr>
          <a:xfrm>
            <a:off x="2128157" y="1600200"/>
            <a:ext cx="9372600" cy="3872246"/>
          </a:xfrm>
          <a:prstGeom prst="rect">
            <a:avLst/>
          </a:prstGeom>
        </p:spPr>
      </p:pic>
    </p:spTree>
    <p:extLst>
      <p:ext uri="{BB962C8B-B14F-4D97-AF65-F5344CB8AC3E}">
        <p14:creationId xmlns:p14="http://schemas.microsoft.com/office/powerpoint/2010/main" val="4103886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2E96A-FACB-91F7-9392-F19230711AF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086CC27-52FF-38C4-E54C-EE7370E45055}"/>
              </a:ext>
            </a:extLst>
          </p:cNvPr>
          <p:cNvSpPr>
            <a:spLocks noGrp="1"/>
          </p:cNvSpPr>
          <p:nvPr>
            <p:ph type="title"/>
          </p:nvPr>
        </p:nvSpPr>
        <p:spPr/>
        <p:txBody>
          <a:bodyPr/>
          <a:lstStyle/>
          <a:p>
            <a:r>
              <a:rPr lang="de-DE" dirty="0" err="1"/>
              <a:t>Subjective</a:t>
            </a:r>
            <a:r>
              <a:rPr lang="de-DE" dirty="0"/>
              <a:t> </a:t>
            </a:r>
            <a:r>
              <a:rPr lang="de-DE" dirty="0" err="1"/>
              <a:t>ease</a:t>
            </a:r>
            <a:r>
              <a:rPr lang="de-DE" dirty="0"/>
              <a:t> </a:t>
            </a:r>
            <a:r>
              <a:rPr lang="de-DE" dirty="0" err="1"/>
              <a:t>of</a:t>
            </a:r>
            <a:r>
              <a:rPr lang="de-DE" dirty="0"/>
              <a:t> </a:t>
            </a:r>
            <a:r>
              <a:rPr lang="de-DE" dirty="0" err="1"/>
              <a:t>categorization</a:t>
            </a:r>
            <a:endParaRPr lang="de-DE" dirty="0"/>
          </a:p>
        </p:txBody>
      </p:sp>
      <p:sp>
        <p:nvSpPr>
          <p:cNvPr id="4" name="Flowchart: Connector 3">
            <a:extLst>
              <a:ext uri="{FF2B5EF4-FFF2-40B4-BE49-F238E27FC236}">
                <a16:creationId xmlns:a16="http://schemas.microsoft.com/office/drawing/2014/main" id="{1BCEBB61-568F-9434-7668-351A9793991C}"/>
              </a:ext>
            </a:extLst>
          </p:cNvPr>
          <p:cNvSpPr/>
          <p:nvPr/>
        </p:nvSpPr>
        <p:spPr>
          <a:xfrm>
            <a:off x="10447020" y="512514"/>
            <a:ext cx="357178" cy="374473"/>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5" name="Group 4">
            <a:extLst>
              <a:ext uri="{FF2B5EF4-FFF2-40B4-BE49-F238E27FC236}">
                <a16:creationId xmlns:a16="http://schemas.microsoft.com/office/drawing/2014/main" id="{8055D310-CAFA-0FAE-E7F3-6F8AB868DF5A}"/>
              </a:ext>
            </a:extLst>
          </p:cNvPr>
          <p:cNvGrpSpPr/>
          <p:nvPr/>
        </p:nvGrpSpPr>
        <p:grpSpPr>
          <a:xfrm>
            <a:off x="10129079" y="43376"/>
            <a:ext cx="1932320" cy="1578005"/>
            <a:chOff x="0" y="0"/>
            <a:chExt cx="6637219" cy="5159652"/>
          </a:xfrm>
        </p:grpSpPr>
        <p:pic>
          <p:nvPicPr>
            <p:cNvPr id="6" name="Picture 5">
              <a:extLst>
                <a:ext uri="{FF2B5EF4-FFF2-40B4-BE49-F238E27FC236}">
                  <a16:creationId xmlns:a16="http://schemas.microsoft.com/office/drawing/2014/main" id="{BBC4E325-845F-CC98-0E8B-33F0F54571BC}"/>
                </a:ext>
              </a:extLst>
            </p:cNvPr>
            <p:cNvPicPr/>
            <p:nvPr/>
          </p:nvPicPr>
          <p:blipFill>
            <a:blip r:embed="rId2"/>
            <a:stretch>
              <a:fillRect/>
            </a:stretch>
          </p:blipFill>
          <p:spPr>
            <a:xfrm>
              <a:off x="1177819" y="463797"/>
              <a:ext cx="4259234" cy="4080008"/>
            </a:xfrm>
            <a:prstGeom prst="rect">
              <a:avLst/>
            </a:prstGeom>
          </p:spPr>
        </p:pic>
        <p:pic>
          <p:nvPicPr>
            <p:cNvPr id="7" name="Picture 6">
              <a:extLst>
                <a:ext uri="{FF2B5EF4-FFF2-40B4-BE49-F238E27FC236}">
                  <a16:creationId xmlns:a16="http://schemas.microsoft.com/office/drawing/2014/main" id="{B9BFDE3B-5F9F-CF8E-3EED-24D4A052722D}"/>
                </a:ext>
              </a:extLst>
            </p:cNvPr>
            <p:cNvPicPr/>
            <p:nvPr/>
          </p:nvPicPr>
          <p:blipFill>
            <a:blip r:embed="rId3"/>
            <a:stretch>
              <a:fillRect/>
            </a:stretch>
          </p:blipFill>
          <p:spPr>
            <a:xfrm>
              <a:off x="3963457" y="0"/>
              <a:ext cx="945387" cy="868565"/>
            </a:xfrm>
            <a:prstGeom prst="rect">
              <a:avLst/>
            </a:prstGeom>
          </p:spPr>
        </p:pic>
        <p:pic>
          <p:nvPicPr>
            <p:cNvPr id="9" name="Picture 8">
              <a:extLst>
                <a:ext uri="{FF2B5EF4-FFF2-40B4-BE49-F238E27FC236}">
                  <a16:creationId xmlns:a16="http://schemas.microsoft.com/office/drawing/2014/main" id="{F07A60CD-3A6A-5A52-3C6E-199F5C081566}"/>
                </a:ext>
              </a:extLst>
            </p:cNvPr>
            <p:cNvPicPr/>
            <p:nvPr/>
          </p:nvPicPr>
          <p:blipFill>
            <a:blip r:embed="rId4"/>
            <a:stretch>
              <a:fillRect/>
            </a:stretch>
          </p:blipFill>
          <p:spPr>
            <a:xfrm>
              <a:off x="5402253" y="2420178"/>
              <a:ext cx="1234966" cy="1011921"/>
            </a:xfrm>
            <a:prstGeom prst="rect">
              <a:avLst/>
            </a:prstGeom>
          </p:spPr>
        </p:pic>
        <p:pic>
          <p:nvPicPr>
            <p:cNvPr id="10" name="Picture 9">
              <a:extLst>
                <a:ext uri="{FF2B5EF4-FFF2-40B4-BE49-F238E27FC236}">
                  <a16:creationId xmlns:a16="http://schemas.microsoft.com/office/drawing/2014/main" id="{E6BF4BC4-24B8-E872-D464-C8DE0AF5F420}"/>
                </a:ext>
              </a:extLst>
            </p:cNvPr>
            <p:cNvPicPr/>
            <p:nvPr/>
          </p:nvPicPr>
          <p:blipFill>
            <a:blip r:embed="rId5"/>
            <a:stretch>
              <a:fillRect/>
            </a:stretch>
          </p:blipFill>
          <p:spPr>
            <a:xfrm>
              <a:off x="4668633" y="4434442"/>
              <a:ext cx="1022040" cy="725210"/>
            </a:xfrm>
            <a:prstGeom prst="rect">
              <a:avLst/>
            </a:prstGeom>
          </p:spPr>
        </p:pic>
        <p:pic>
          <p:nvPicPr>
            <p:cNvPr id="11" name="Picture 10">
              <a:extLst>
                <a:ext uri="{FF2B5EF4-FFF2-40B4-BE49-F238E27FC236}">
                  <a16:creationId xmlns:a16="http://schemas.microsoft.com/office/drawing/2014/main" id="{DA3717C9-69CD-4D8C-7AEE-9DAD755D6727}"/>
                </a:ext>
              </a:extLst>
            </p:cNvPr>
            <p:cNvPicPr/>
            <p:nvPr/>
          </p:nvPicPr>
          <p:blipFill>
            <a:blip r:embed="rId6"/>
            <a:stretch>
              <a:fillRect/>
            </a:stretch>
          </p:blipFill>
          <p:spPr>
            <a:xfrm>
              <a:off x="0" y="1475718"/>
              <a:ext cx="1090176" cy="725210"/>
            </a:xfrm>
            <a:prstGeom prst="rect">
              <a:avLst/>
            </a:prstGeom>
          </p:spPr>
        </p:pic>
        <p:pic>
          <p:nvPicPr>
            <p:cNvPr id="12" name="Picture 11">
              <a:extLst>
                <a:ext uri="{FF2B5EF4-FFF2-40B4-BE49-F238E27FC236}">
                  <a16:creationId xmlns:a16="http://schemas.microsoft.com/office/drawing/2014/main" id="{187BE447-280C-1232-380A-6C2A8FD7A722}"/>
                </a:ext>
              </a:extLst>
            </p:cNvPr>
            <p:cNvPicPr/>
            <p:nvPr/>
          </p:nvPicPr>
          <p:blipFill>
            <a:blip r:embed="rId7"/>
            <a:stretch>
              <a:fillRect/>
            </a:stretch>
          </p:blipFill>
          <p:spPr>
            <a:xfrm>
              <a:off x="496459" y="4064421"/>
              <a:ext cx="1182627" cy="867347"/>
            </a:xfrm>
            <a:prstGeom prst="rect">
              <a:avLst/>
            </a:prstGeom>
          </p:spPr>
        </p:pic>
      </p:grpSp>
      <p:pic>
        <p:nvPicPr>
          <p:cNvPr id="19" name="Picture 18" descr="A screenshot of a computer&#10;&#10;AI-generated content may be incorrect.">
            <a:extLst>
              <a:ext uri="{FF2B5EF4-FFF2-40B4-BE49-F238E27FC236}">
                <a16:creationId xmlns:a16="http://schemas.microsoft.com/office/drawing/2014/main" id="{3244A286-B05C-7094-21C6-1BC73F3085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9250" y="1986939"/>
            <a:ext cx="8467171" cy="3565591"/>
          </a:xfrm>
          <a:prstGeom prst="rect">
            <a:avLst/>
          </a:prstGeom>
        </p:spPr>
      </p:pic>
    </p:spTree>
    <p:extLst>
      <p:ext uri="{BB962C8B-B14F-4D97-AF65-F5344CB8AC3E}">
        <p14:creationId xmlns:p14="http://schemas.microsoft.com/office/powerpoint/2010/main" val="3082961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61589-26C7-48B3-B407-20EA4C771B7D}"/>
              </a:ext>
            </a:extLst>
          </p:cNvPr>
          <p:cNvSpPr>
            <a:spLocks noGrp="1"/>
          </p:cNvSpPr>
          <p:nvPr>
            <p:ph type="title"/>
          </p:nvPr>
        </p:nvSpPr>
        <p:spPr/>
        <p:txBody>
          <a:bodyPr/>
          <a:lstStyle/>
          <a:p>
            <a:r>
              <a:rPr lang="de-DE" dirty="0" err="1"/>
              <a:t>Subjective</a:t>
            </a:r>
            <a:r>
              <a:rPr lang="de-DE" dirty="0"/>
              <a:t> </a:t>
            </a:r>
            <a:r>
              <a:rPr lang="de-DE" dirty="0" err="1"/>
              <a:t>ease</a:t>
            </a:r>
            <a:r>
              <a:rPr lang="de-DE" dirty="0"/>
              <a:t> </a:t>
            </a:r>
            <a:r>
              <a:rPr lang="de-DE" dirty="0" err="1"/>
              <a:t>of</a:t>
            </a:r>
            <a:r>
              <a:rPr lang="de-DE" dirty="0"/>
              <a:t> </a:t>
            </a:r>
            <a:r>
              <a:rPr lang="de-DE" dirty="0" err="1"/>
              <a:t>categorization</a:t>
            </a:r>
            <a:endParaRPr lang="de-DE" dirty="0"/>
          </a:p>
        </p:txBody>
      </p:sp>
      <p:pic>
        <p:nvPicPr>
          <p:cNvPr id="5" name="Inhaltsplatzhalter 4">
            <a:extLst>
              <a:ext uri="{FF2B5EF4-FFF2-40B4-BE49-F238E27FC236}">
                <a16:creationId xmlns:a16="http://schemas.microsoft.com/office/drawing/2014/main" id="{0E9350D5-FFEB-499C-9CAE-19F8B62D2F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7375" y="1472690"/>
            <a:ext cx="8191500" cy="4886740"/>
          </a:xfrm>
        </p:spPr>
      </p:pic>
      <p:sp>
        <p:nvSpPr>
          <p:cNvPr id="3" name="Flowchart: Connector 2">
            <a:extLst>
              <a:ext uri="{FF2B5EF4-FFF2-40B4-BE49-F238E27FC236}">
                <a16:creationId xmlns:a16="http://schemas.microsoft.com/office/drawing/2014/main" id="{DC5FEB96-D9F7-ED9B-0431-C8BC1DDF57B9}"/>
              </a:ext>
            </a:extLst>
          </p:cNvPr>
          <p:cNvSpPr/>
          <p:nvPr/>
        </p:nvSpPr>
        <p:spPr>
          <a:xfrm>
            <a:off x="10447020" y="512514"/>
            <a:ext cx="357178" cy="374473"/>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4" name="Group 3">
            <a:extLst>
              <a:ext uri="{FF2B5EF4-FFF2-40B4-BE49-F238E27FC236}">
                <a16:creationId xmlns:a16="http://schemas.microsoft.com/office/drawing/2014/main" id="{6822E7DB-ED24-DD29-7CA6-4F361B5B27FC}"/>
              </a:ext>
            </a:extLst>
          </p:cNvPr>
          <p:cNvGrpSpPr/>
          <p:nvPr/>
        </p:nvGrpSpPr>
        <p:grpSpPr>
          <a:xfrm>
            <a:off x="10129079" y="43376"/>
            <a:ext cx="1932320" cy="1578005"/>
            <a:chOff x="0" y="0"/>
            <a:chExt cx="6637219" cy="5159652"/>
          </a:xfrm>
        </p:grpSpPr>
        <p:pic>
          <p:nvPicPr>
            <p:cNvPr id="6" name="Picture 5">
              <a:extLst>
                <a:ext uri="{FF2B5EF4-FFF2-40B4-BE49-F238E27FC236}">
                  <a16:creationId xmlns:a16="http://schemas.microsoft.com/office/drawing/2014/main" id="{09D8AF0D-AC94-07A2-37C1-FD88997E7783}"/>
                </a:ext>
              </a:extLst>
            </p:cNvPr>
            <p:cNvPicPr/>
            <p:nvPr/>
          </p:nvPicPr>
          <p:blipFill>
            <a:blip r:embed="rId3"/>
            <a:stretch>
              <a:fillRect/>
            </a:stretch>
          </p:blipFill>
          <p:spPr>
            <a:xfrm>
              <a:off x="1177819" y="463797"/>
              <a:ext cx="4259234" cy="4080008"/>
            </a:xfrm>
            <a:prstGeom prst="rect">
              <a:avLst/>
            </a:prstGeom>
          </p:spPr>
        </p:pic>
        <p:pic>
          <p:nvPicPr>
            <p:cNvPr id="7" name="Picture 6">
              <a:extLst>
                <a:ext uri="{FF2B5EF4-FFF2-40B4-BE49-F238E27FC236}">
                  <a16:creationId xmlns:a16="http://schemas.microsoft.com/office/drawing/2014/main" id="{51F48687-C41C-857E-CD63-6B49CE2FAEBB}"/>
                </a:ext>
              </a:extLst>
            </p:cNvPr>
            <p:cNvPicPr/>
            <p:nvPr/>
          </p:nvPicPr>
          <p:blipFill>
            <a:blip r:embed="rId4"/>
            <a:stretch>
              <a:fillRect/>
            </a:stretch>
          </p:blipFill>
          <p:spPr>
            <a:xfrm>
              <a:off x="3963457" y="0"/>
              <a:ext cx="945387" cy="868565"/>
            </a:xfrm>
            <a:prstGeom prst="rect">
              <a:avLst/>
            </a:prstGeom>
          </p:spPr>
        </p:pic>
        <p:pic>
          <p:nvPicPr>
            <p:cNvPr id="8" name="Picture 7">
              <a:extLst>
                <a:ext uri="{FF2B5EF4-FFF2-40B4-BE49-F238E27FC236}">
                  <a16:creationId xmlns:a16="http://schemas.microsoft.com/office/drawing/2014/main" id="{5AF1E7D7-A1EB-FB5A-3A31-E70E7A3054E1}"/>
                </a:ext>
              </a:extLst>
            </p:cNvPr>
            <p:cNvPicPr/>
            <p:nvPr/>
          </p:nvPicPr>
          <p:blipFill>
            <a:blip r:embed="rId5"/>
            <a:stretch>
              <a:fillRect/>
            </a:stretch>
          </p:blipFill>
          <p:spPr>
            <a:xfrm>
              <a:off x="5402253" y="2420178"/>
              <a:ext cx="1234966" cy="1011921"/>
            </a:xfrm>
            <a:prstGeom prst="rect">
              <a:avLst/>
            </a:prstGeom>
          </p:spPr>
        </p:pic>
        <p:pic>
          <p:nvPicPr>
            <p:cNvPr id="9" name="Picture 8">
              <a:extLst>
                <a:ext uri="{FF2B5EF4-FFF2-40B4-BE49-F238E27FC236}">
                  <a16:creationId xmlns:a16="http://schemas.microsoft.com/office/drawing/2014/main" id="{984ED9C0-415A-9D82-3097-15190A7CA829}"/>
                </a:ext>
              </a:extLst>
            </p:cNvPr>
            <p:cNvPicPr/>
            <p:nvPr/>
          </p:nvPicPr>
          <p:blipFill>
            <a:blip r:embed="rId6"/>
            <a:stretch>
              <a:fillRect/>
            </a:stretch>
          </p:blipFill>
          <p:spPr>
            <a:xfrm>
              <a:off x="4668633" y="4434442"/>
              <a:ext cx="1022040" cy="725210"/>
            </a:xfrm>
            <a:prstGeom prst="rect">
              <a:avLst/>
            </a:prstGeom>
          </p:spPr>
        </p:pic>
        <p:pic>
          <p:nvPicPr>
            <p:cNvPr id="10" name="Picture 9">
              <a:extLst>
                <a:ext uri="{FF2B5EF4-FFF2-40B4-BE49-F238E27FC236}">
                  <a16:creationId xmlns:a16="http://schemas.microsoft.com/office/drawing/2014/main" id="{E3154211-2488-8AE4-CCBC-0655E350AE92}"/>
                </a:ext>
              </a:extLst>
            </p:cNvPr>
            <p:cNvPicPr/>
            <p:nvPr/>
          </p:nvPicPr>
          <p:blipFill>
            <a:blip r:embed="rId7"/>
            <a:stretch>
              <a:fillRect/>
            </a:stretch>
          </p:blipFill>
          <p:spPr>
            <a:xfrm>
              <a:off x="0" y="1475718"/>
              <a:ext cx="1090176" cy="725210"/>
            </a:xfrm>
            <a:prstGeom prst="rect">
              <a:avLst/>
            </a:prstGeom>
          </p:spPr>
        </p:pic>
        <p:pic>
          <p:nvPicPr>
            <p:cNvPr id="11" name="Picture 10">
              <a:extLst>
                <a:ext uri="{FF2B5EF4-FFF2-40B4-BE49-F238E27FC236}">
                  <a16:creationId xmlns:a16="http://schemas.microsoft.com/office/drawing/2014/main" id="{FA623712-4806-5575-9097-FDB11123B6F1}"/>
                </a:ext>
              </a:extLst>
            </p:cNvPr>
            <p:cNvPicPr/>
            <p:nvPr/>
          </p:nvPicPr>
          <p:blipFill>
            <a:blip r:embed="rId8"/>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4192135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E65520-FE15-4099-94C1-CF76108E79D6}"/>
              </a:ext>
            </a:extLst>
          </p:cNvPr>
          <p:cNvSpPr>
            <a:spLocks noGrp="1"/>
          </p:cNvSpPr>
          <p:nvPr>
            <p:ph type="title"/>
          </p:nvPr>
        </p:nvSpPr>
        <p:spPr/>
        <p:txBody>
          <a:bodyPr/>
          <a:lstStyle/>
          <a:p>
            <a:r>
              <a:rPr lang="de-DE" dirty="0" err="1"/>
              <a:t>Subjective</a:t>
            </a:r>
            <a:r>
              <a:rPr lang="de-DE" dirty="0"/>
              <a:t> </a:t>
            </a:r>
            <a:r>
              <a:rPr lang="de-DE" dirty="0" err="1"/>
              <a:t>ease</a:t>
            </a:r>
            <a:r>
              <a:rPr lang="de-DE" dirty="0"/>
              <a:t> </a:t>
            </a:r>
            <a:r>
              <a:rPr lang="de-DE" dirty="0" err="1"/>
              <a:t>of</a:t>
            </a:r>
            <a:r>
              <a:rPr lang="de-DE" dirty="0"/>
              <a:t> </a:t>
            </a:r>
            <a:r>
              <a:rPr lang="de-DE" dirty="0" err="1"/>
              <a:t>categorization</a:t>
            </a:r>
            <a:endParaRPr lang="de-DE" dirty="0"/>
          </a:p>
        </p:txBody>
      </p:sp>
      <p:pic>
        <p:nvPicPr>
          <p:cNvPr id="5" name="Inhaltsplatzhalter 4">
            <a:extLst>
              <a:ext uri="{FF2B5EF4-FFF2-40B4-BE49-F238E27FC236}">
                <a16:creationId xmlns:a16="http://schemas.microsoft.com/office/drawing/2014/main" id="{62F4F061-0CCE-4D50-B7CC-8BCA160785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8351" y="1377730"/>
            <a:ext cx="7934324" cy="5130113"/>
          </a:xfrm>
        </p:spPr>
      </p:pic>
      <p:sp>
        <p:nvSpPr>
          <p:cNvPr id="3" name="Flowchart: Connector 2">
            <a:extLst>
              <a:ext uri="{FF2B5EF4-FFF2-40B4-BE49-F238E27FC236}">
                <a16:creationId xmlns:a16="http://schemas.microsoft.com/office/drawing/2014/main" id="{72058039-1FA0-91A7-9BEC-1CD97C152791}"/>
              </a:ext>
            </a:extLst>
          </p:cNvPr>
          <p:cNvSpPr/>
          <p:nvPr/>
        </p:nvSpPr>
        <p:spPr>
          <a:xfrm>
            <a:off x="10447020" y="512514"/>
            <a:ext cx="357178" cy="374473"/>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4" name="Group 3">
            <a:extLst>
              <a:ext uri="{FF2B5EF4-FFF2-40B4-BE49-F238E27FC236}">
                <a16:creationId xmlns:a16="http://schemas.microsoft.com/office/drawing/2014/main" id="{61E69ADC-1140-67CE-44E2-79BD12822801}"/>
              </a:ext>
            </a:extLst>
          </p:cNvPr>
          <p:cNvGrpSpPr/>
          <p:nvPr/>
        </p:nvGrpSpPr>
        <p:grpSpPr>
          <a:xfrm>
            <a:off x="10129079" y="43376"/>
            <a:ext cx="1932320" cy="1578005"/>
            <a:chOff x="0" y="0"/>
            <a:chExt cx="6637219" cy="5159652"/>
          </a:xfrm>
        </p:grpSpPr>
        <p:pic>
          <p:nvPicPr>
            <p:cNvPr id="6" name="Picture 5">
              <a:extLst>
                <a:ext uri="{FF2B5EF4-FFF2-40B4-BE49-F238E27FC236}">
                  <a16:creationId xmlns:a16="http://schemas.microsoft.com/office/drawing/2014/main" id="{AD67C23E-8A28-147B-CBF5-3F68D53F0F91}"/>
                </a:ext>
              </a:extLst>
            </p:cNvPr>
            <p:cNvPicPr/>
            <p:nvPr/>
          </p:nvPicPr>
          <p:blipFill>
            <a:blip r:embed="rId3"/>
            <a:stretch>
              <a:fillRect/>
            </a:stretch>
          </p:blipFill>
          <p:spPr>
            <a:xfrm>
              <a:off x="1177819" y="463797"/>
              <a:ext cx="4259234" cy="4080008"/>
            </a:xfrm>
            <a:prstGeom prst="rect">
              <a:avLst/>
            </a:prstGeom>
          </p:spPr>
        </p:pic>
        <p:pic>
          <p:nvPicPr>
            <p:cNvPr id="7" name="Picture 6">
              <a:extLst>
                <a:ext uri="{FF2B5EF4-FFF2-40B4-BE49-F238E27FC236}">
                  <a16:creationId xmlns:a16="http://schemas.microsoft.com/office/drawing/2014/main" id="{8E710956-1E6A-7206-982F-C9AE854C2A35}"/>
                </a:ext>
              </a:extLst>
            </p:cNvPr>
            <p:cNvPicPr/>
            <p:nvPr/>
          </p:nvPicPr>
          <p:blipFill>
            <a:blip r:embed="rId4"/>
            <a:stretch>
              <a:fillRect/>
            </a:stretch>
          </p:blipFill>
          <p:spPr>
            <a:xfrm>
              <a:off x="3963457" y="0"/>
              <a:ext cx="945387" cy="868565"/>
            </a:xfrm>
            <a:prstGeom prst="rect">
              <a:avLst/>
            </a:prstGeom>
          </p:spPr>
        </p:pic>
        <p:pic>
          <p:nvPicPr>
            <p:cNvPr id="8" name="Picture 7">
              <a:extLst>
                <a:ext uri="{FF2B5EF4-FFF2-40B4-BE49-F238E27FC236}">
                  <a16:creationId xmlns:a16="http://schemas.microsoft.com/office/drawing/2014/main" id="{156DE1AD-ECC8-834D-9979-736FA73340DF}"/>
                </a:ext>
              </a:extLst>
            </p:cNvPr>
            <p:cNvPicPr/>
            <p:nvPr/>
          </p:nvPicPr>
          <p:blipFill>
            <a:blip r:embed="rId5"/>
            <a:stretch>
              <a:fillRect/>
            </a:stretch>
          </p:blipFill>
          <p:spPr>
            <a:xfrm>
              <a:off x="5402253" y="2420178"/>
              <a:ext cx="1234966" cy="1011921"/>
            </a:xfrm>
            <a:prstGeom prst="rect">
              <a:avLst/>
            </a:prstGeom>
          </p:spPr>
        </p:pic>
        <p:pic>
          <p:nvPicPr>
            <p:cNvPr id="9" name="Picture 8">
              <a:extLst>
                <a:ext uri="{FF2B5EF4-FFF2-40B4-BE49-F238E27FC236}">
                  <a16:creationId xmlns:a16="http://schemas.microsoft.com/office/drawing/2014/main" id="{8ED8EAD0-87CF-C890-9026-2C03EEF92368}"/>
                </a:ext>
              </a:extLst>
            </p:cNvPr>
            <p:cNvPicPr/>
            <p:nvPr/>
          </p:nvPicPr>
          <p:blipFill>
            <a:blip r:embed="rId6"/>
            <a:stretch>
              <a:fillRect/>
            </a:stretch>
          </p:blipFill>
          <p:spPr>
            <a:xfrm>
              <a:off x="4668633" y="4434442"/>
              <a:ext cx="1022040" cy="725210"/>
            </a:xfrm>
            <a:prstGeom prst="rect">
              <a:avLst/>
            </a:prstGeom>
          </p:spPr>
        </p:pic>
        <p:pic>
          <p:nvPicPr>
            <p:cNvPr id="10" name="Picture 9">
              <a:extLst>
                <a:ext uri="{FF2B5EF4-FFF2-40B4-BE49-F238E27FC236}">
                  <a16:creationId xmlns:a16="http://schemas.microsoft.com/office/drawing/2014/main" id="{9A9A829D-7317-9396-557B-FA7E4E783D79}"/>
                </a:ext>
              </a:extLst>
            </p:cNvPr>
            <p:cNvPicPr/>
            <p:nvPr/>
          </p:nvPicPr>
          <p:blipFill>
            <a:blip r:embed="rId7"/>
            <a:stretch>
              <a:fillRect/>
            </a:stretch>
          </p:blipFill>
          <p:spPr>
            <a:xfrm>
              <a:off x="0" y="1475718"/>
              <a:ext cx="1090176" cy="725210"/>
            </a:xfrm>
            <a:prstGeom prst="rect">
              <a:avLst/>
            </a:prstGeom>
          </p:spPr>
        </p:pic>
        <p:pic>
          <p:nvPicPr>
            <p:cNvPr id="11" name="Picture 10">
              <a:extLst>
                <a:ext uri="{FF2B5EF4-FFF2-40B4-BE49-F238E27FC236}">
                  <a16:creationId xmlns:a16="http://schemas.microsoft.com/office/drawing/2014/main" id="{AB4191DA-040D-578D-BD46-B3D8BC8D4D8A}"/>
                </a:ext>
              </a:extLst>
            </p:cNvPr>
            <p:cNvPicPr/>
            <p:nvPr/>
          </p:nvPicPr>
          <p:blipFill>
            <a:blip r:embed="rId8"/>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3258037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012F56-C183-4BF9-9C73-6CFC57E4E972}"/>
              </a:ext>
            </a:extLst>
          </p:cNvPr>
          <p:cNvSpPr>
            <a:spLocks noGrp="1"/>
          </p:cNvSpPr>
          <p:nvPr>
            <p:ph type="title"/>
          </p:nvPr>
        </p:nvSpPr>
        <p:spPr/>
        <p:txBody>
          <a:bodyPr/>
          <a:lstStyle/>
          <a:p>
            <a:r>
              <a:rPr lang="de-DE" dirty="0" err="1"/>
              <a:t>Subjective</a:t>
            </a:r>
            <a:r>
              <a:rPr lang="de-DE" dirty="0"/>
              <a:t> </a:t>
            </a:r>
            <a:r>
              <a:rPr lang="de-DE" dirty="0" err="1"/>
              <a:t>ease</a:t>
            </a:r>
            <a:r>
              <a:rPr lang="de-DE" dirty="0"/>
              <a:t> </a:t>
            </a:r>
            <a:r>
              <a:rPr lang="de-DE" dirty="0" err="1"/>
              <a:t>of</a:t>
            </a:r>
            <a:r>
              <a:rPr lang="de-DE" dirty="0"/>
              <a:t> </a:t>
            </a:r>
            <a:r>
              <a:rPr lang="de-DE" dirty="0" err="1"/>
              <a:t>categorization</a:t>
            </a:r>
            <a:endParaRPr lang="de-DE" dirty="0"/>
          </a:p>
        </p:txBody>
      </p:sp>
      <p:pic>
        <p:nvPicPr>
          <p:cNvPr id="7" name="Grafik 6">
            <a:extLst>
              <a:ext uri="{FF2B5EF4-FFF2-40B4-BE49-F238E27FC236}">
                <a16:creationId xmlns:a16="http://schemas.microsoft.com/office/drawing/2014/main" id="{43852400-8B0F-41A5-B09D-D2BE47F3239F}"/>
              </a:ext>
            </a:extLst>
          </p:cNvPr>
          <p:cNvPicPr>
            <a:picLocks noChangeAspect="1"/>
          </p:cNvPicPr>
          <p:nvPr/>
        </p:nvPicPr>
        <p:blipFill>
          <a:blip r:embed="rId2"/>
          <a:stretch>
            <a:fillRect/>
          </a:stretch>
        </p:blipFill>
        <p:spPr>
          <a:xfrm>
            <a:off x="2258836" y="1560318"/>
            <a:ext cx="8244605" cy="4537997"/>
          </a:xfrm>
          <a:prstGeom prst="rect">
            <a:avLst/>
          </a:prstGeom>
        </p:spPr>
      </p:pic>
      <p:sp>
        <p:nvSpPr>
          <p:cNvPr id="3" name="Flowchart: Connector 2">
            <a:extLst>
              <a:ext uri="{FF2B5EF4-FFF2-40B4-BE49-F238E27FC236}">
                <a16:creationId xmlns:a16="http://schemas.microsoft.com/office/drawing/2014/main" id="{727CB8DF-8975-D785-EBEB-8A2F0CA0C4E7}"/>
              </a:ext>
            </a:extLst>
          </p:cNvPr>
          <p:cNvSpPr/>
          <p:nvPr/>
        </p:nvSpPr>
        <p:spPr>
          <a:xfrm>
            <a:off x="10447020" y="512514"/>
            <a:ext cx="357178" cy="374473"/>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4" name="Group 3">
            <a:extLst>
              <a:ext uri="{FF2B5EF4-FFF2-40B4-BE49-F238E27FC236}">
                <a16:creationId xmlns:a16="http://schemas.microsoft.com/office/drawing/2014/main" id="{3FA524E6-10D5-D630-3D32-9706B70C6AB6}"/>
              </a:ext>
            </a:extLst>
          </p:cNvPr>
          <p:cNvGrpSpPr/>
          <p:nvPr/>
        </p:nvGrpSpPr>
        <p:grpSpPr>
          <a:xfrm>
            <a:off x="10129079" y="43376"/>
            <a:ext cx="1932320" cy="1578005"/>
            <a:chOff x="0" y="0"/>
            <a:chExt cx="6637219" cy="5159652"/>
          </a:xfrm>
        </p:grpSpPr>
        <p:pic>
          <p:nvPicPr>
            <p:cNvPr id="5" name="Picture 4">
              <a:extLst>
                <a:ext uri="{FF2B5EF4-FFF2-40B4-BE49-F238E27FC236}">
                  <a16:creationId xmlns:a16="http://schemas.microsoft.com/office/drawing/2014/main" id="{85420DD7-8BEA-3B10-3D9F-A73AE515351E}"/>
                </a:ext>
              </a:extLst>
            </p:cNvPr>
            <p:cNvPicPr/>
            <p:nvPr/>
          </p:nvPicPr>
          <p:blipFill>
            <a:blip r:embed="rId3"/>
            <a:stretch>
              <a:fillRect/>
            </a:stretch>
          </p:blipFill>
          <p:spPr>
            <a:xfrm>
              <a:off x="1177819" y="463797"/>
              <a:ext cx="4259234" cy="4080008"/>
            </a:xfrm>
            <a:prstGeom prst="rect">
              <a:avLst/>
            </a:prstGeom>
          </p:spPr>
        </p:pic>
        <p:pic>
          <p:nvPicPr>
            <p:cNvPr id="6" name="Picture 5">
              <a:extLst>
                <a:ext uri="{FF2B5EF4-FFF2-40B4-BE49-F238E27FC236}">
                  <a16:creationId xmlns:a16="http://schemas.microsoft.com/office/drawing/2014/main" id="{D7D66C12-7BCA-2A40-B1AB-04E8BB8EEF0E}"/>
                </a:ext>
              </a:extLst>
            </p:cNvPr>
            <p:cNvPicPr/>
            <p:nvPr/>
          </p:nvPicPr>
          <p:blipFill>
            <a:blip r:embed="rId4"/>
            <a:stretch>
              <a:fillRect/>
            </a:stretch>
          </p:blipFill>
          <p:spPr>
            <a:xfrm>
              <a:off x="3963457" y="0"/>
              <a:ext cx="945387" cy="868565"/>
            </a:xfrm>
            <a:prstGeom prst="rect">
              <a:avLst/>
            </a:prstGeom>
          </p:spPr>
        </p:pic>
        <p:pic>
          <p:nvPicPr>
            <p:cNvPr id="8" name="Picture 7">
              <a:extLst>
                <a:ext uri="{FF2B5EF4-FFF2-40B4-BE49-F238E27FC236}">
                  <a16:creationId xmlns:a16="http://schemas.microsoft.com/office/drawing/2014/main" id="{4D430C5B-9923-AAC3-8A96-85349797FE31}"/>
                </a:ext>
              </a:extLst>
            </p:cNvPr>
            <p:cNvPicPr/>
            <p:nvPr/>
          </p:nvPicPr>
          <p:blipFill>
            <a:blip r:embed="rId5"/>
            <a:stretch>
              <a:fillRect/>
            </a:stretch>
          </p:blipFill>
          <p:spPr>
            <a:xfrm>
              <a:off x="5402253" y="2420178"/>
              <a:ext cx="1234966" cy="1011921"/>
            </a:xfrm>
            <a:prstGeom prst="rect">
              <a:avLst/>
            </a:prstGeom>
          </p:spPr>
        </p:pic>
        <p:pic>
          <p:nvPicPr>
            <p:cNvPr id="9" name="Picture 8">
              <a:extLst>
                <a:ext uri="{FF2B5EF4-FFF2-40B4-BE49-F238E27FC236}">
                  <a16:creationId xmlns:a16="http://schemas.microsoft.com/office/drawing/2014/main" id="{31638BCF-17E7-CE8A-64CD-DA8EA12098CE}"/>
                </a:ext>
              </a:extLst>
            </p:cNvPr>
            <p:cNvPicPr/>
            <p:nvPr/>
          </p:nvPicPr>
          <p:blipFill>
            <a:blip r:embed="rId6"/>
            <a:stretch>
              <a:fillRect/>
            </a:stretch>
          </p:blipFill>
          <p:spPr>
            <a:xfrm>
              <a:off x="4668633" y="4434442"/>
              <a:ext cx="1022040" cy="725210"/>
            </a:xfrm>
            <a:prstGeom prst="rect">
              <a:avLst/>
            </a:prstGeom>
          </p:spPr>
        </p:pic>
        <p:pic>
          <p:nvPicPr>
            <p:cNvPr id="10" name="Picture 9">
              <a:extLst>
                <a:ext uri="{FF2B5EF4-FFF2-40B4-BE49-F238E27FC236}">
                  <a16:creationId xmlns:a16="http://schemas.microsoft.com/office/drawing/2014/main" id="{8D43CC41-551E-4DD0-2288-9C358ED6303C}"/>
                </a:ext>
              </a:extLst>
            </p:cNvPr>
            <p:cNvPicPr/>
            <p:nvPr/>
          </p:nvPicPr>
          <p:blipFill>
            <a:blip r:embed="rId7"/>
            <a:stretch>
              <a:fillRect/>
            </a:stretch>
          </p:blipFill>
          <p:spPr>
            <a:xfrm>
              <a:off x="0" y="1475718"/>
              <a:ext cx="1090176" cy="725210"/>
            </a:xfrm>
            <a:prstGeom prst="rect">
              <a:avLst/>
            </a:prstGeom>
          </p:spPr>
        </p:pic>
        <p:pic>
          <p:nvPicPr>
            <p:cNvPr id="11" name="Picture 10">
              <a:extLst>
                <a:ext uri="{FF2B5EF4-FFF2-40B4-BE49-F238E27FC236}">
                  <a16:creationId xmlns:a16="http://schemas.microsoft.com/office/drawing/2014/main" id="{4E434BBC-CC67-03FE-DDCF-9640BA6C43D5}"/>
                </a:ext>
              </a:extLst>
            </p:cNvPr>
            <p:cNvPicPr/>
            <p:nvPr/>
          </p:nvPicPr>
          <p:blipFill>
            <a:blip r:embed="rId8"/>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1849651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1AC2A5-5D97-4D18-8BF1-DB065E32077A}"/>
              </a:ext>
            </a:extLst>
          </p:cNvPr>
          <p:cNvSpPr>
            <a:spLocks noGrp="1"/>
          </p:cNvSpPr>
          <p:nvPr>
            <p:ph type="title"/>
          </p:nvPr>
        </p:nvSpPr>
        <p:spPr>
          <a:xfrm>
            <a:off x="1752600" y="668337"/>
            <a:ext cx="9602788" cy="1022351"/>
          </a:xfrm>
        </p:spPr>
        <p:txBody>
          <a:bodyPr/>
          <a:lstStyle/>
          <a:p>
            <a:br>
              <a:rPr lang="de-DE" dirty="0"/>
            </a:br>
            <a:r>
              <a:rPr lang="de-DE" dirty="0" err="1"/>
              <a:t>Subjective</a:t>
            </a:r>
            <a:r>
              <a:rPr lang="de-DE" dirty="0"/>
              <a:t> </a:t>
            </a:r>
            <a:r>
              <a:rPr lang="de-DE" dirty="0" err="1"/>
              <a:t>ease</a:t>
            </a:r>
            <a:r>
              <a:rPr lang="de-DE" dirty="0"/>
              <a:t> </a:t>
            </a:r>
            <a:r>
              <a:rPr lang="de-DE" dirty="0" err="1"/>
              <a:t>of</a:t>
            </a:r>
            <a:r>
              <a:rPr lang="de-DE" dirty="0"/>
              <a:t> </a:t>
            </a:r>
            <a:r>
              <a:rPr lang="de-DE" dirty="0" err="1"/>
              <a:t>categorization</a:t>
            </a:r>
            <a:endParaRPr lang="de-DE" dirty="0"/>
          </a:p>
        </p:txBody>
      </p:sp>
      <p:sp>
        <p:nvSpPr>
          <p:cNvPr id="4" name="Textplatzhalter 3">
            <a:extLst>
              <a:ext uri="{FF2B5EF4-FFF2-40B4-BE49-F238E27FC236}">
                <a16:creationId xmlns:a16="http://schemas.microsoft.com/office/drawing/2014/main" id="{9A62632B-7C26-4421-9CB8-22DE1F7C5048}"/>
              </a:ext>
            </a:extLst>
          </p:cNvPr>
          <p:cNvSpPr>
            <a:spLocks noGrp="1"/>
          </p:cNvSpPr>
          <p:nvPr>
            <p:ph type="body" idx="1"/>
          </p:nvPr>
        </p:nvSpPr>
        <p:spPr>
          <a:xfrm>
            <a:off x="1828800" y="1681163"/>
            <a:ext cx="2665412" cy="823912"/>
          </a:xfrm>
        </p:spPr>
        <p:txBody>
          <a:bodyPr/>
          <a:lstStyle/>
          <a:p>
            <a:r>
              <a:rPr lang="de-DE" dirty="0"/>
              <a:t>Old </a:t>
            </a:r>
            <a:r>
              <a:rPr lang="de-DE" dirty="0" err="1"/>
              <a:t>categories</a:t>
            </a:r>
            <a:endParaRPr lang="de-DE" dirty="0"/>
          </a:p>
        </p:txBody>
      </p:sp>
      <p:sp>
        <p:nvSpPr>
          <p:cNvPr id="5" name="Inhaltsplatzhalter 4">
            <a:extLst>
              <a:ext uri="{FF2B5EF4-FFF2-40B4-BE49-F238E27FC236}">
                <a16:creationId xmlns:a16="http://schemas.microsoft.com/office/drawing/2014/main" id="{4314D549-C110-44D2-A5FC-27D5CFBD4B2D}"/>
              </a:ext>
            </a:extLst>
          </p:cNvPr>
          <p:cNvSpPr>
            <a:spLocks noGrp="1"/>
          </p:cNvSpPr>
          <p:nvPr>
            <p:ph sz="half" idx="2"/>
          </p:nvPr>
        </p:nvSpPr>
        <p:spPr>
          <a:xfrm>
            <a:off x="1828800" y="2505075"/>
            <a:ext cx="4360069" cy="3684588"/>
          </a:xfrm>
        </p:spPr>
        <p:txBody>
          <a:bodyPr/>
          <a:lstStyle/>
          <a:p>
            <a:r>
              <a:rPr lang="de-DE" dirty="0"/>
              <a:t>„Unterschied zwischen Abfall und Wilder Müllkippe ist nicht eindeutig.“</a:t>
            </a:r>
          </a:p>
          <a:p>
            <a:r>
              <a:rPr lang="de-DE" dirty="0"/>
              <a:t>„Was bedeutet die Kategorie „Danke sagen“?“</a:t>
            </a:r>
          </a:p>
        </p:txBody>
      </p:sp>
      <p:sp>
        <p:nvSpPr>
          <p:cNvPr id="6" name="Textplatzhalter 5">
            <a:extLst>
              <a:ext uri="{FF2B5EF4-FFF2-40B4-BE49-F238E27FC236}">
                <a16:creationId xmlns:a16="http://schemas.microsoft.com/office/drawing/2014/main" id="{67A57D68-31AC-430E-BCB4-EB0ED1C16E93}"/>
              </a:ext>
            </a:extLst>
          </p:cNvPr>
          <p:cNvSpPr>
            <a:spLocks noGrp="1"/>
          </p:cNvSpPr>
          <p:nvPr>
            <p:ph type="body" sz="quarter" idx="3"/>
          </p:nvPr>
        </p:nvSpPr>
        <p:spPr>
          <a:xfrm>
            <a:off x="6973094" y="1681163"/>
            <a:ext cx="3581400" cy="823912"/>
          </a:xfrm>
        </p:spPr>
        <p:txBody>
          <a:bodyPr/>
          <a:lstStyle/>
          <a:p>
            <a:r>
              <a:rPr lang="de-DE" dirty="0"/>
              <a:t>New </a:t>
            </a:r>
            <a:r>
              <a:rPr lang="de-DE" dirty="0" err="1"/>
              <a:t>categories</a:t>
            </a:r>
            <a:endParaRPr lang="de-DE" dirty="0"/>
          </a:p>
        </p:txBody>
      </p:sp>
      <p:sp>
        <p:nvSpPr>
          <p:cNvPr id="7" name="Inhaltsplatzhalter 6">
            <a:extLst>
              <a:ext uri="{FF2B5EF4-FFF2-40B4-BE49-F238E27FC236}">
                <a16:creationId xmlns:a16="http://schemas.microsoft.com/office/drawing/2014/main" id="{CFC288AF-90B4-40B5-8C71-C1889C79BCC1}"/>
              </a:ext>
            </a:extLst>
          </p:cNvPr>
          <p:cNvSpPr>
            <a:spLocks noGrp="1"/>
          </p:cNvSpPr>
          <p:nvPr>
            <p:ph sz="quarter" idx="4"/>
          </p:nvPr>
        </p:nvSpPr>
        <p:spPr>
          <a:xfrm>
            <a:off x="6973094" y="2505075"/>
            <a:ext cx="4382294" cy="3684588"/>
          </a:xfrm>
        </p:spPr>
        <p:txBody>
          <a:bodyPr/>
          <a:lstStyle/>
          <a:p>
            <a:r>
              <a:rPr lang="de-DE" dirty="0"/>
              <a:t>„Die unterschiedliche </a:t>
            </a:r>
            <a:r>
              <a:rPr lang="de-DE" dirty="0" err="1"/>
              <a:t>müllensorgungsarten</a:t>
            </a:r>
            <a:r>
              <a:rPr lang="de-DE" dirty="0"/>
              <a:t> zu kategorisieren“</a:t>
            </a:r>
          </a:p>
          <a:p>
            <a:r>
              <a:rPr lang="de-DE" dirty="0"/>
              <a:t>„Wusste bei fast allen Bilden nicht, ob es die Oberkategorie Müllentsorgung oder </a:t>
            </a:r>
            <a:r>
              <a:rPr lang="de-DE" dirty="0" err="1"/>
              <a:t>Natur&amp;öffentliche</a:t>
            </a:r>
            <a:r>
              <a:rPr lang="de-DE" dirty="0"/>
              <a:t> Plätze ist.“</a:t>
            </a:r>
          </a:p>
        </p:txBody>
      </p:sp>
      <p:sp>
        <p:nvSpPr>
          <p:cNvPr id="3" name="Flowchart: Connector 2">
            <a:extLst>
              <a:ext uri="{FF2B5EF4-FFF2-40B4-BE49-F238E27FC236}">
                <a16:creationId xmlns:a16="http://schemas.microsoft.com/office/drawing/2014/main" id="{312DF2EF-1A71-9945-01A8-D75C03430453}"/>
              </a:ext>
            </a:extLst>
          </p:cNvPr>
          <p:cNvSpPr/>
          <p:nvPr/>
        </p:nvSpPr>
        <p:spPr>
          <a:xfrm>
            <a:off x="10447020" y="512514"/>
            <a:ext cx="357178" cy="374473"/>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8" name="Group 7">
            <a:extLst>
              <a:ext uri="{FF2B5EF4-FFF2-40B4-BE49-F238E27FC236}">
                <a16:creationId xmlns:a16="http://schemas.microsoft.com/office/drawing/2014/main" id="{C94B47AF-44E8-31A2-EF2C-ADC484C2D7D6}"/>
              </a:ext>
            </a:extLst>
          </p:cNvPr>
          <p:cNvGrpSpPr/>
          <p:nvPr/>
        </p:nvGrpSpPr>
        <p:grpSpPr>
          <a:xfrm>
            <a:off x="10129079" y="43376"/>
            <a:ext cx="1932320" cy="1578005"/>
            <a:chOff x="0" y="0"/>
            <a:chExt cx="6637219" cy="5159652"/>
          </a:xfrm>
        </p:grpSpPr>
        <p:pic>
          <p:nvPicPr>
            <p:cNvPr id="9" name="Picture 8">
              <a:extLst>
                <a:ext uri="{FF2B5EF4-FFF2-40B4-BE49-F238E27FC236}">
                  <a16:creationId xmlns:a16="http://schemas.microsoft.com/office/drawing/2014/main" id="{57F0A5AE-407E-FFB0-56E4-8255E0E99B08}"/>
                </a:ext>
              </a:extLst>
            </p:cNvPr>
            <p:cNvPicPr/>
            <p:nvPr/>
          </p:nvPicPr>
          <p:blipFill>
            <a:blip r:embed="rId2"/>
            <a:stretch>
              <a:fillRect/>
            </a:stretch>
          </p:blipFill>
          <p:spPr>
            <a:xfrm>
              <a:off x="1177819" y="463797"/>
              <a:ext cx="4259234" cy="4080008"/>
            </a:xfrm>
            <a:prstGeom prst="rect">
              <a:avLst/>
            </a:prstGeom>
          </p:spPr>
        </p:pic>
        <p:pic>
          <p:nvPicPr>
            <p:cNvPr id="10" name="Picture 9">
              <a:extLst>
                <a:ext uri="{FF2B5EF4-FFF2-40B4-BE49-F238E27FC236}">
                  <a16:creationId xmlns:a16="http://schemas.microsoft.com/office/drawing/2014/main" id="{1B22E26E-A2C7-D9F9-7BF4-7C7B80DBDA05}"/>
                </a:ext>
              </a:extLst>
            </p:cNvPr>
            <p:cNvPicPr/>
            <p:nvPr/>
          </p:nvPicPr>
          <p:blipFill>
            <a:blip r:embed="rId3"/>
            <a:stretch>
              <a:fillRect/>
            </a:stretch>
          </p:blipFill>
          <p:spPr>
            <a:xfrm>
              <a:off x="3963457" y="0"/>
              <a:ext cx="945387" cy="868565"/>
            </a:xfrm>
            <a:prstGeom prst="rect">
              <a:avLst/>
            </a:prstGeom>
          </p:spPr>
        </p:pic>
        <p:pic>
          <p:nvPicPr>
            <p:cNvPr id="11" name="Picture 10">
              <a:extLst>
                <a:ext uri="{FF2B5EF4-FFF2-40B4-BE49-F238E27FC236}">
                  <a16:creationId xmlns:a16="http://schemas.microsoft.com/office/drawing/2014/main" id="{FF10BD95-3C9A-440F-6863-0E7DC2483596}"/>
                </a:ext>
              </a:extLst>
            </p:cNvPr>
            <p:cNvPicPr/>
            <p:nvPr/>
          </p:nvPicPr>
          <p:blipFill>
            <a:blip r:embed="rId4"/>
            <a:stretch>
              <a:fillRect/>
            </a:stretch>
          </p:blipFill>
          <p:spPr>
            <a:xfrm>
              <a:off x="5402253" y="2420178"/>
              <a:ext cx="1234966" cy="1011921"/>
            </a:xfrm>
            <a:prstGeom prst="rect">
              <a:avLst/>
            </a:prstGeom>
          </p:spPr>
        </p:pic>
        <p:pic>
          <p:nvPicPr>
            <p:cNvPr id="12" name="Picture 11">
              <a:extLst>
                <a:ext uri="{FF2B5EF4-FFF2-40B4-BE49-F238E27FC236}">
                  <a16:creationId xmlns:a16="http://schemas.microsoft.com/office/drawing/2014/main" id="{404B2481-583E-563C-6618-BB4190D1BE2B}"/>
                </a:ext>
              </a:extLst>
            </p:cNvPr>
            <p:cNvPicPr/>
            <p:nvPr/>
          </p:nvPicPr>
          <p:blipFill>
            <a:blip r:embed="rId5"/>
            <a:stretch>
              <a:fillRect/>
            </a:stretch>
          </p:blipFill>
          <p:spPr>
            <a:xfrm>
              <a:off x="4668633" y="4434442"/>
              <a:ext cx="1022040" cy="725210"/>
            </a:xfrm>
            <a:prstGeom prst="rect">
              <a:avLst/>
            </a:prstGeom>
          </p:spPr>
        </p:pic>
        <p:pic>
          <p:nvPicPr>
            <p:cNvPr id="13" name="Picture 12">
              <a:extLst>
                <a:ext uri="{FF2B5EF4-FFF2-40B4-BE49-F238E27FC236}">
                  <a16:creationId xmlns:a16="http://schemas.microsoft.com/office/drawing/2014/main" id="{35D4650E-3AF8-102F-45C4-E87E09649C50}"/>
                </a:ext>
              </a:extLst>
            </p:cNvPr>
            <p:cNvPicPr/>
            <p:nvPr/>
          </p:nvPicPr>
          <p:blipFill>
            <a:blip r:embed="rId6"/>
            <a:stretch>
              <a:fillRect/>
            </a:stretch>
          </p:blipFill>
          <p:spPr>
            <a:xfrm>
              <a:off x="0" y="1475718"/>
              <a:ext cx="1090176" cy="725210"/>
            </a:xfrm>
            <a:prstGeom prst="rect">
              <a:avLst/>
            </a:prstGeom>
          </p:spPr>
        </p:pic>
        <p:pic>
          <p:nvPicPr>
            <p:cNvPr id="14" name="Picture 13">
              <a:extLst>
                <a:ext uri="{FF2B5EF4-FFF2-40B4-BE49-F238E27FC236}">
                  <a16:creationId xmlns:a16="http://schemas.microsoft.com/office/drawing/2014/main" id="{E6E2F3A5-EB76-97FB-4372-81E2582660BD}"/>
                </a:ext>
              </a:extLst>
            </p:cNvPr>
            <p:cNvPicPr/>
            <p:nvPr/>
          </p:nvPicPr>
          <p:blipFill>
            <a:blip r:embed="rId7"/>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2776736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0F7827-60C4-469E-87ED-95BBCC82E58B}"/>
              </a:ext>
            </a:extLst>
          </p:cNvPr>
          <p:cNvSpPr>
            <a:spLocks noGrp="1"/>
          </p:cNvSpPr>
          <p:nvPr>
            <p:ph type="title"/>
          </p:nvPr>
        </p:nvSpPr>
        <p:spPr/>
        <p:txBody>
          <a:bodyPr/>
          <a:lstStyle/>
          <a:p>
            <a:r>
              <a:rPr lang="de-DE" dirty="0" err="1"/>
              <a:t>Results</a:t>
            </a:r>
            <a:endParaRPr lang="de-DE" dirty="0"/>
          </a:p>
        </p:txBody>
      </p:sp>
      <p:sp>
        <p:nvSpPr>
          <p:cNvPr id="3" name="Inhaltsplatzhalter 2">
            <a:extLst>
              <a:ext uri="{FF2B5EF4-FFF2-40B4-BE49-F238E27FC236}">
                <a16:creationId xmlns:a16="http://schemas.microsoft.com/office/drawing/2014/main" id="{185756EA-1F5E-4A7D-9ED9-9CEE620C7F78}"/>
              </a:ext>
            </a:extLst>
          </p:cNvPr>
          <p:cNvSpPr>
            <a:spLocks noGrp="1"/>
          </p:cNvSpPr>
          <p:nvPr>
            <p:ph idx="1"/>
          </p:nvPr>
        </p:nvSpPr>
        <p:spPr/>
        <p:txBody>
          <a:bodyPr/>
          <a:lstStyle/>
          <a:p>
            <a:r>
              <a:rPr lang="de-DE" dirty="0" err="1"/>
              <a:t>Significant</a:t>
            </a:r>
            <a:r>
              <a:rPr lang="de-DE" dirty="0"/>
              <a:t> </a:t>
            </a:r>
            <a:r>
              <a:rPr lang="de-DE" dirty="0" err="1"/>
              <a:t>increase</a:t>
            </a:r>
            <a:r>
              <a:rPr lang="de-DE" dirty="0"/>
              <a:t> in </a:t>
            </a:r>
            <a:r>
              <a:rPr lang="de-DE" dirty="0" err="1"/>
              <a:t>objective</a:t>
            </a:r>
            <a:r>
              <a:rPr lang="de-DE" dirty="0"/>
              <a:t> </a:t>
            </a:r>
            <a:r>
              <a:rPr lang="de-DE" dirty="0" err="1"/>
              <a:t>ease</a:t>
            </a:r>
            <a:r>
              <a:rPr lang="de-DE" dirty="0"/>
              <a:t> </a:t>
            </a:r>
            <a:r>
              <a:rPr lang="de-DE" dirty="0" err="1"/>
              <a:t>of</a:t>
            </a:r>
            <a:r>
              <a:rPr lang="de-DE" dirty="0"/>
              <a:t> </a:t>
            </a:r>
            <a:r>
              <a:rPr lang="de-DE" dirty="0" err="1"/>
              <a:t>categorization</a:t>
            </a:r>
            <a:endParaRPr lang="de-DE" dirty="0"/>
          </a:p>
          <a:p>
            <a:pPr lvl="1"/>
            <a:r>
              <a:rPr lang="de-DE" dirty="0"/>
              <a:t>But: </a:t>
            </a:r>
            <a:r>
              <a:rPr lang="de-DE" dirty="0" err="1"/>
              <a:t>Largely</a:t>
            </a:r>
            <a:r>
              <a:rPr lang="de-DE" dirty="0"/>
              <a:t> due </a:t>
            </a:r>
            <a:r>
              <a:rPr lang="de-DE" dirty="0" err="1"/>
              <a:t>to</a:t>
            </a:r>
            <a:r>
              <a:rPr lang="de-DE" dirty="0"/>
              <a:t> „</a:t>
            </a:r>
            <a:r>
              <a:rPr lang="de-DE" dirty="0" err="1"/>
              <a:t>subsuming</a:t>
            </a:r>
            <a:r>
              <a:rPr lang="de-DE" dirty="0"/>
              <a:t>“ </a:t>
            </a:r>
            <a:r>
              <a:rPr lang="de-DE" i="1" dirty="0"/>
              <a:t>Wilde</a:t>
            </a:r>
            <a:r>
              <a:rPr lang="de-DE" dirty="0"/>
              <a:t> </a:t>
            </a:r>
            <a:r>
              <a:rPr lang="de-DE" i="1" dirty="0"/>
              <a:t>Müllkippe</a:t>
            </a:r>
            <a:r>
              <a:rPr lang="de-DE" dirty="0"/>
              <a:t> and </a:t>
            </a:r>
            <a:r>
              <a:rPr lang="de-DE" i="1" dirty="0"/>
              <a:t>Abfall</a:t>
            </a:r>
            <a:r>
              <a:rPr lang="de-DE" dirty="0"/>
              <a:t> </a:t>
            </a:r>
            <a:r>
              <a:rPr lang="de-DE" dirty="0" err="1"/>
              <a:t>under</a:t>
            </a:r>
            <a:r>
              <a:rPr lang="de-DE" dirty="0"/>
              <a:t> </a:t>
            </a:r>
            <a:r>
              <a:rPr lang="de-DE" i="1" dirty="0"/>
              <a:t>Müllentsorgung</a:t>
            </a:r>
          </a:p>
          <a:p>
            <a:r>
              <a:rPr lang="de-DE" dirty="0" err="1"/>
              <a:t>No</a:t>
            </a:r>
            <a:r>
              <a:rPr lang="de-DE" dirty="0"/>
              <a:t> </a:t>
            </a:r>
            <a:r>
              <a:rPr lang="de-DE" dirty="0" err="1"/>
              <a:t>significant</a:t>
            </a:r>
            <a:r>
              <a:rPr lang="de-DE" dirty="0"/>
              <a:t> </a:t>
            </a:r>
            <a:r>
              <a:rPr lang="de-DE" dirty="0" err="1"/>
              <a:t>difference</a:t>
            </a:r>
            <a:r>
              <a:rPr lang="de-DE" dirty="0"/>
              <a:t> in </a:t>
            </a:r>
            <a:r>
              <a:rPr lang="de-DE" dirty="0" err="1"/>
              <a:t>subjective</a:t>
            </a:r>
            <a:r>
              <a:rPr lang="de-DE" dirty="0"/>
              <a:t> </a:t>
            </a:r>
            <a:r>
              <a:rPr lang="de-DE" dirty="0" err="1"/>
              <a:t>ease</a:t>
            </a:r>
            <a:r>
              <a:rPr lang="de-DE" dirty="0"/>
              <a:t> </a:t>
            </a:r>
            <a:r>
              <a:rPr lang="de-DE" dirty="0" err="1"/>
              <a:t>of</a:t>
            </a:r>
            <a:r>
              <a:rPr lang="de-DE" dirty="0"/>
              <a:t> </a:t>
            </a:r>
            <a:r>
              <a:rPr lang="de-DE" dirty="0" err="1"/>
              <a:t>categorization</a:t>
            </a:r>
            <a:endParaRPr lang="de-DE" dirty="0"/>
          </a:p>
          <a:p>
            <a:pPr lvl="1"/>
            <a:r>
              <a:rPr lang="de-DE" dirty="0" err="1"/>
              <a:t>Difficulties</a:t>
            </a:r>
            <a:r>
              <a:rPr lang="de-DE" dirty="0"/>
              <a:t> in </a:t>
            </a:r>
            <a:r>
              <a:rPr lang="de-DE" dirty="0" err="1"/>
              <a:t>selecting</a:t>
            </a:r>
            <a:r>
              <a:rPr lang="de-DE" dirty="0"/>
              <a:t> </a:t>
            </a:r>
            <a:r>
              <a:rPr lang="de-DE" dirty="0" err="1"/>
              <a:t>the</a:t>
            </a:r>
            <a:r>
              <a:rPr lang="de-DE" dirty="0"/>
              <a:t> </a:t>
            </a:r>
            <a:r>
              <a:rPr lang="de-DE" dirty="0" err="1"/>
              <a:t>appropriate</a:t>
            </a:r>
            <a:r>
              <a:rPr lang="de-DE" dirty="0"/>
              <a:t> </a:t>
            </a:r>
            <a:r>
              <a:rPr lang="de-DE" dirty="0" err="1"/>
              <a:t>subcategory</a:t>
            </a:r>
            <a:r>
              <a:rPr lang="de-DE" dirty="0"/>
              <a:t> </a:t>
            </a:r>
            <a:r>
              <a:rPr lang="de-DE" dirty="0" err="1"/>
              <a:t>for</a:t>
            </a:r>
            <a:r>
              <a:rPr lang="de-DE" dirty="0"/>
              <a:t> </a:t>
            </a:r>
            <a:r>
              <a:rPr lang="de-DE" i="1" dirty="0"/>
              <a:t>Müllentsorgung</a:t>
            </a:r>
          </a:p>
        </p:txBody>
      </p:sp>
      <p:sp>
        <p:nvSpPr>
          <p:cNvPr id="4" name="Flowchart: Connector 3">
            <a:extLst>
              <a:ext uri="{FF2B5EF4-FFF2-40B4-BE49-F238E27FC236}">
                <a16:creationId xmlns:a16="http://schemas.microsoft.com/office/drawing/2014/main" id="{23AC8846-0DAC-7B75-8E61-DA2FE9B25D79}"/>
              </a:ext>
            </a:extLst>
          </p:cNvPr>
          <p:cNvSpPr/>
          <p:nvPr/>
        </p:nvSpPr>
        <p:spPr>
          <a:xfrm>
            <a:off x="9867909" y="751622"/>
            <a:ext cx="426583" cy="477944"/>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5" name="Group 4">
            <a:extLst>
              <a:ext uri="{FF2B5EF4-FFF2-40B4-BE49-F238E27FC236}">
                <a16:creationId xmlns:a16="http://schemas.microsoft.com/office/drawing/2014/main" id="{9121E9F0-0380-DD5B-53BD-CDC1DAED3837}"/>
              </a:ext>
            </a:extLst>
          </p:cNvPr>
          <p:cNvGrpSpPr/>
          <p:nvPr/>
        </p:nvGrpSpPr>
        <p:grpSpPr>
          <a:xfrm>
            <a:off x="9448800" y="76200"/>
            <a:ext cx="2460199" cy="2209800"/>
            <a:chOff x="0" y="0"/>
            <a:chExt cx="6637219" cy="5159652"/>
          </a:xfrm>
        </p:grpSpPr>
        <p:pic>
          <p:nvPicPr>
            <p:cNvPr id="6" name="Picture 5">
              <a:extLst>
                <a:ext uri="{FF2B5EF4-FFF2-40B4-BE49-F238E27FC236}">
                  <a16:creationId xmlns:a16="http://schemas.microsoft.com/office/drawing/2014/main" id="{79EC5AD6-1635-1F4D-D58C-0AD8E217796B}"/>
                </a:ext>
              </a:extLst>
            </p:cNvPr>
            <p:cNvPicPr/>
            <p:nvPr/>
          </p:nvPicPr>
          <p:blipFill>
            <a:blip r:embed="rId2"/>
            <a:stretch>
              <a:fillRect/>
            </a:stretch>
          </p:blipFill>
          <p:spPr>
            <a:xfrm>
              <a:off x="1177819" y="463797"/>
              <a:ext cx="4259234" cy="4080008"/>
            </a:xfrm>
            <a:prstGeom prst="rect">
              <a:avLst/>
            </a:prstGeom>
          </p:spPr>
        </p:pic>
        <p:pic>
          <p:nvPicPr>
            <p:cNvPr id="7" name="Picture 6">
              <a:extLst>
                <a:ext uri="{FF2B5EF4-FFF2-40B4-BE49-F238E27FC236}">
                  <a16:creationId xmlns:a16="http://schemas.microsoft.com/office/drawing/2014/main" id="{16D6D38C-A0CA-666C-DC40-851E79DA5F16}"/>
                </a:ext>
              </a:extLst>
            </p:cNvPr>
            <p:cNvPicPr/>
            <p:nvPr/>
          </p:nvPicPr>
          <p:blipFill>
            <a:blip r:embed="rId3"/>
            <a:stretch>
              <a:fillRect/>
            </a:stretch>
          </p:blipFill>
          <p:spPr>
            <a:xfrm>
              <a:off x="3963457" y="0"/>
              <a:ext cx="945387" cy="868565"/>
            </a:xfrm>
            <a:prstGeom prst="rect">
              <a:avLst/>
            </a:prstGeom>
          </p:spPr>
        </p:pic>
        <p:pic>
          <p:nvPicPr>
            <p:cNvPr id="8" name="Picture 7">
              <a:extLst>
                <a:ext uri="{FF2B5EF4-FFF2-40B4-BE49-F238E27FC236}">
                  <a16:creationId xmlns:a16="http://schemas.microsoft.com/office/drawing/2014/main" id="{64AA3B7D-0BCA-FD8F-9C67-8D6C24D305F1}"/>
                </a:ext>
              </a:extLst>
            </p:cNvPr>
            <p:cNvPicPr/>
            <p:nvPr/>
          </p:nvPicPr>
          <p:blipFill>
            <a:blip r:embed="rId4"/>
            <a:stretch>
              <a:fillRect/>
            </a:stretch>
          </p:blipFill>
          <p:spPr>
            <a:xfrm>
              <a:off x="5402253" y="2420178"/>
              <a:ext cx="1234966" cy="1011921"/>
            </a:xfrm>
            <a:prstGeom prst="rect">
              <a:avLst/>
            </a:prstGeom>
          </p:spPr>
        </p:pic>
        <p:pic>
          <p:nvPicPr>
            <p:cNvPr id="9" name="Picture 8">
              <a:extLst>
                <a:ext uri="{FF2B5EF4-FFF2-40B4-BE49-F238E27FC236}">
                  <a16:creationId xmlns:a16="http://schemas.microsoft.com/office/drawing/2014/main" id="{EB0607D2-EB95-AEC5-6D58-6FBE8404C76D}"/>
                </a:ext>
              </a:extLst>
            </p:cNvPr>
            <p:cNvPicPr/>
            <p:nvPr/>
          </p:nvPicPr>
          <p:blipFill>
            <a:blip r:embed="rId5"/>
            <a:stretch>
              <a:fillRect/>
            </a:stretch>
          </p:blipFill>
          <p:spPr>
            <a:xfrm>
              <a:off x="4668633" y="4434442"/>
              <a:ext cx="1022040" cy="725210"/>
            </a:xfrm>
            <a:prstGeom prst="rect">
              <a:avLst/>
            </a:prstGeom>
          </p:spPr>
        </p:pic>
        <p:pic>
          <p:nvPicPr>
            <p:cNvPr id="10" name="Picture 9">
              <a:extLst>
                <a:ext uri="{FF2B5EF4-FFF2-40B4-BE49-F238E27FC236}">
                  <a16:creationId xmlns:a16="http://schemas.microsoft.com/office/drawing/2014/main" id="{55CA5829-17FB-0F8E-EDA2-CF1C4431B5D3}"/>
                </a:ext>
              </a:extLst>
            </p:cNvPr>
            <p:cNvPicPr/>
            <p:nvPr/>
          </p:nvPicPr>
          <p:blipFill>
            <a:blip r:embed="rId6"/>
            <a:stretch>
              <a:fillRect/>
            </a:stretch>
          </p:blipFill>
          <p:spPr>
            <a:xfrm>
              <a:off x="0" y="1475718"/>
              <a:ext cx="1090176" cy="725210"/>
            </a:xfrm>
            <a:prstGeom prst="rect">
              <a:avLst/>
            </a:prstGeom>
          </p:spPr>
        </p:pic>
        <p:pic>
          <p:nvPicPr>
            <p:cNvPr id="11" name="Picture 10">
              <a:extLst>
                <a:ext uri="{FF2B5EF4-FFF2-40B4-BE49-F238E27FC236}">
                  <a16:creationId xmlns:a16="http://schemas.microsoft.com/office/drawing/2014/main" id="{9E927E82-5347-B524-4D65-261F89A4E385}"/>
                </a:ext>
              </a:extLst>
            </p:cNvPr>
            <p:cNvPicPr/>
            <p:nvPr/>
          </p:nvPicPr>
          <p:blipFill>
            <a:blip r:embed="rId7"/>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1438280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42A7C-09B1-A055-507B-CF1C919B35A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BEA68B5-7016-B66D-AC32-103379855D5D}"/>
              </a:ext>
            </a:extLst>
          </p:cNvPr>
          <p:cNvSpPr>
            <a:spLocks noGrp="1"/>
          </p:cNvSpPr>
          <p:nvPr>
            <p:ph type="title"/>
          </p:nvPr>
        </p:nvSpPr>
        <p:spPr/>
        <p:txBody>
          <a:bodyPr/>
          <a:lstStyle/>
          <a:p>
            <a:r>
              <a:rPr lang="de-DE" dirty="0" err="1"/>
              <a:t>Planning</a:t>
            </a:r>
            <a:r>
              <a:rPr lang="de-DE" dirty="0"/>
              <a:t> </a:t>
            </a:r>
            <a:r>
              <a:rPr lang="de-DE" dirty="0" err="1"/>
              <a:t>the</a:t>
            </a:r>
            <a:r>
              <a:rPr lang="de-DE" dirty="0"/>
              <a:t> </a:t>
            </a:r>
            <a:r>
              <a:rPr lang="de-DE" dirty="0" err="1"/>
              <a:t>next</a:t>
            </a:r>
            <a:r>
              <a:rPr lang="de-DE" dirty="0"/>
              <a:t> </a:t>
            </a:r>
            <a:r>
              <a:rPr lang="de-DE" dirty="0" err="1"/>
              <a:t>iterations</a:t>
            </a:r>
            <a:endParaRPr lang="de-DE" dirty="0"/>
          </a:p>
        </p:txBody>
      </p:sp>
      <p:sp>
        <p:nvSpPr>
          <p:cNvPr id="3" name="Inhaltsplatzhalter 2">
            <a:extLst>
              <a:ext uri="{FF2B5EF4-FFF2-40B4-BE49-F238E27FC236}">
                <a16:creationId xmlns:a16="http://schemas.microsoft.com/office/drawing/2014/main" id="{00FC95F1-62CA-0AEE-0D4A-B9DDD67EB3B7}"/>
              </a:ext>
            </a:extLst>
          </p:cNvPr>
          <p:cNvSpPr>
            <a:spLocks noGrp="1"/>
          </p:cNvSpPr>
          <p:nvPr>
            <p:ph idx="1"/>
          </p:nvPr>
        </p:nvSpPr>
        <p:spPr/>
        <p:txBody>
          <a:bodyPr/>
          <a:lstStyle/>
          <a:p>
            <a:r>
              <a:rPr lang="de-DE" dirty="0"/>
              <a:t>Users </a:t>
            </a:r>
            <a:r>
              <a:rPr lang="de-DE" dirty="0" err="1"/>
              <a:t>are</a:t>
            </a:r>
            <a:r>
              <a:rPr lang="de-DE" dirty="0"/>
              <a:t> also </a:t>
            </a:r>
            <a:r>
              <a:rPr lang="de-DE" dirty="0" err="1"/>
              <a:t>those</a:t>
            </a:r>
            <a:r>
              <a:rPr lang="de-DE" dirty="0"/>
              <a:t> </a:t>
            </a:r>
            <a:r>
              <a:rPr lang="de-DE" dirty="0" err="1"/>
              <a:t>handling</a:t>
            </a:r>
            <a:r>
              <a:rPr lang="de-DE" dirty="0"/>
              <a:t> and </a:t>
            </a:r>
            <a:r>
              <a:rPr lang="de-DE" dirty="0" err="1"/>
              <a:t>processing</a:t>
            </a:r>
            <a:r>
              <a:rPr lang="de-DE" dirty="0"/>
              <a:t> </a:t>
            </a:r>
            <a:r>
              <a:rPr lang="de-DE" dirty="0" err="1"/>
              <a:t>the</a:t>
            </a:r>
            <a:r>
              <a:rPr lang="de-DE" dirty="0"/>
              <a:t> </a:t>
            </a:r>
            <a:r>
              <a:rPr lang="de-DE" dirty="0" err="1"/>
              <a:t>complaints</a:t>
            </a:r>
            <a:endParaRPr lang="de-DE" dirty="0"/>
          </a:p>
          <a:p>
            <a:r>
              <a:rPr lang="de-DE" dirty="0"/>
              <a:t>Additional </a:t>
            </a:r>
            <a:r>
              <a:rPr lang="de-DE" dirty="0" err="1"/>
              <a:t>issues</a:t>
            </a:r>
            <a:r>
              <a:rPr lang="de-DE" dirty="0"/>
              <a:t> </a:t>
            </a:r>
            <a:r>
              <a:rPr lang="de-DE" dirty="0" err="1"/>
              <a:t>revealed</a:t>
            </a:r>
            <a:r>
              <a:rPr lang="de-DE" dirty="0"/>
              <a:t> in </a:t>
            </a:r>
            <a:r>
              <a:rPr lang="de-DE" dirty="0" err="1"/>
              <a:t>thinking-aloud</a:t>
            </a:r>
            <a:r>
              <a:rPr lang="de-DE" dirty="0"/>
              <a:t> </a:t>
            </a:r>
            <a:r>
              <a:rPr lang="de-DE" dirty="0" err="1"/>
              <a:t>process</a:t>
            </a:r>
            <a:endParaRPr lang="de-DE" dirty="0"/>
          </a:p>
          <a:p>
            <a:pPr lvl="1"/>
            <a:r>
              <a:rPr lang="de-DE" dirty="0" err="1"/>
              <a:t>Difficulties</a:t>
            </a:r>
            <a:r>
              <a:rPr lang="de-DE" dirty="0"/>
              <a:t> </a:t>
            </a:r>
            <a:r>
              <a:rPr lang="de-DE" dirty="0" err="1"/>
              <a:t>reporting</a:t>
            </a:r>
            <a:r>
              <a:rPr lang="de-DE" dirty="0"/>
              <a:t> </a:t>
            </a:r>
            <a:r>
              <a:rPr lang="de-DE" dirty="0" err="1"/>
              <a:t>the</a:t>
            </a:r>
            <a:r>
              <a:rPr lang="de-DE" dirty="0"/>
              <a:t> </a:t>
            </a:r>
            <a:r>
              <a:rPr lang="de-DE" dirty="0" err="1"/>
              <a:t>location</a:t>
            </a:r>
            <a:endParaRPr lang="de-DE" dirty="0"/>
          </a:p>
          <a:p>
            <a:pPr lvl="1"/>
            <a:r>
              <a:rPr lang="de-DE" dirty="0"/>
              <a:t>Mobile </a:t>
            </a:r>
            <a:r>
              <a:rPr lang="de-DE" dirty="0" err="1"/>
              <a:t>friendliness</a:t>
            </a:r>
            <a:endParaRPr lang="de-DE" dirty="0"/>
          </a:p>
          <a:p>
            <a:r>
              <a:rPr lang="de-DE" dirty="0"/>
              <a:t>Size </a:t>
            </a:r>
            <a:r>
              <a:rPr lang="de-DE" dirty="0" err="1"/>
              <a:t>of</a:t>
            </a:r>
            <a:r>
              <a:rPr lang="de-DE" dirty="0"/>
              <a:t> </a:t>
            </a:r>
            <a:r>
              <a:rPr lang="de-DE" dirty="0" err="1"/>
              <a:t>data</a:t>
            </a:r>
            <a:r>
              <a:rPr lang="de-DE" dirty="0"/>
              <a:t> </a:t>
            </a:r>
            <a:r>
              <a:rPr lang="de-DE" dirty="0" err="1"/>
              <a:t>set</a:t>
            </a:r>
            <a:r>
              <a:rPr lang="de-DE" dirty="0"/>
              <a:t> </a:t>
            </a:r>
            <a:r>
              <a:rPr lang="de-DE" dirty="0" err="1"/>
              <a:t>for</a:t>
            </a:r>
            <a:r>
              <a:rPr lang="de-DE" dirty="0"/>
              <a:t> </a:t>
            </a:r>
            <a:r>
              <a:rPr lang="de-DE" dirty="0" err="1"/>
              <a:t>clustering</a:t>
            </a:r>
            <a:endParaRPr lang="de-DE" dirty="0"/>
          </a:p>
          <a:p>
            <a:r>
              <a:rPr lang="de-DE" dirty="0" err="1"/>
              <a:t>Too</a:t>
            </a:r>
            <a:r>
              <a:rPr lang="de-DE" dirty="0"/>
              <a:t> </a:t>
            </a:r>
            <a:r>
              <a:rPr lang="de-DE" dirty="0" err="1"/>
              <a:t>many</a:t>
            </a:r>
            <a:r>
              <a:rPr lang="de-DE" dirty="0"/>
              <a:t> and </a:t>
            </a:r>
            <a:r>
              <a:rPr lang="de-DE" dirty="0" err="1"/>
              <a:t>unclear</a:t>
            </a:r>
            <a:r>
              <a:rPr lang="de-DE" dirty="0"/>
              <a:t> </a:t>
            </a:r>
            <a:r>
              <a:rPr lang="de-DE" dirty="0" err="1"/>
              <a:t>subcategories</a:t>
            </a:r>
            <a:endParaRPr lang="de-DE" dirty="0"/>
          </a:p>
          <a:p>
            <a:endParaRPr lang="de-DE" dirty="0"/>
          </a:p>
        </p:txBody>
      </p:sp>
    </p:spTree>
    <p:extLst>
      <p:ext uri="{BB962C8B-B14F-4D97-AF65-F5344CB8AC3E}">
        <p14:creationId xmlns:p14="http://schemas.microsoft.com/office/powerpoint/2010/main" val="69445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ADB95-8E20-AF4F-8F10-E772AA01E8F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205BF89-317B-0865-C915-43E9B315C205}"/>
              </a:ext>
            </a:extLst>
          </p:cNvPr>
          <p:cNvSpPr>
            <a:spLocks noGrp="1"/>
          </p:cNvSpPr>
          <p:nvPr>
            <p:ph type="title"/>
          </p:nvPr>
        </p:nvSpPr>
        <p:spPr>
          <a:xfrm>
            <a:off x="2062921" y="938374"/>
            <a:ext cx="8605080" cy="438398"/>
          </a:xfrm>
        </p:spPr>
        <p:txBody>
          <a:bodyPr/>
          <a:lstStyle/>
          <a:p>
            <a:r>
              <a:rPr lang="de-DE" dirty="0"/>
              <a:t>Gemeinsam Oldenburg - </a:t>
            </a:r>
            <a:r>
              <a:rPr lang="de-DE" dirty="0" err="1"/>
              <a:t>Stadtverbesserer</a:t>
            </a:r>
            <a:endParaRPr lang="en-US" dirty="0"/>
          </a:p>
        </p:txBody>
      </p:sp>
      <p:pic>
        <p:nvPicPr>
          <p:cNvPr id="3" name="Picture 2" descr="A hand holding a phone&#10;&#10;AI-generated content may be incorrect.">
            <a:extLst>
              <a:ext uri="{FF2B5EF4-FFF2-40B4-BE49-F238E27FC236}">
                <a16:creationId xmlns:a16="http://schemas.microsoft.com/office/drawing/2014/main" id="{82EBFD8C-C04C-CA79-3F1B-A78BFFDC7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50" y="1592222"/>
            <a:ext cx="8985250" cy="4538743"/>
          </a:xfrm>
          <a:prstGeom prst="rect">
            <a:avLst/>
          </a:prstGeom>
          <a:noFill/>
        </p:spPr>
      </p:pic>
      <p:pic>
        <p:nvPicPr>
          <p:cNvPr id="5" name="Picture 4" descr="A map with green circles and black dots&#10;&#10;AI-generated content may be incorrect.">
            <a:extLst>
              <a:ext uri="{FF2B5EF4-FFF2-40B4-BE49-F238E27FC236}">
                <a16:creationId xmlns:a16="http://schemas.microsoft.com/office/drawing/2014/main" id="{4D19EC5C-1B44-600B-4588-40880BA06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3570491"/>
            <a:ext cx="2590800" cy="2560473"/>
          </a:xfrm>
          <a:prstGeom prst="rect">
            <a:avLst/>
          </a:prstGeom>
        </p:spPr>
      </p:pic>
    </p:spTree>
    <p:extLst>
      <p:ext uri="{BB962C8B-B14F-4D97-AF65-F5344CB8AC3E}">
        <p14:creationId xmlns:p14="http://schemas.microsoft.com/office/powerpoint/2010/main" val="2127792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132F3-3BBD-FDFA-C6E0-D33A702ACAC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18599B0-CCFE-11C4-2D07-9C0FEA03D5B8}"/>
              </a:ext>
            </a:extLst>
          </p:cNvPr>
          <p:cNvSpPr txBox="1"/>
          <p:nvPr/>
        </p:nvSpPr>
        <p:spPr>
          <a:xfrm>
            <a:off x="2062921" y="938374"/>
            <a:ext cx="8605080" cy="438398"/>
          </a:xfrm>
          <a:prstGeom prst="rect">
            <a:avLst/>
          </a:prstGeom>
        </p:spPr>
        <p:txBody>
          <a:bodyPr vert="horz" lIns="0" tIns="0" rIns="0" bIns="0" rtlCol="0" anchor="t" anchorCtr="0">
            <a:normAutofit/>
          </a:bodyPr>
          <a:lstStyle/>
          <a:p>
            <a:pPr defTabSz="914400">
              <a:lnSpc>
                <a:spcPct val="90000"/>
              </a:lnSpc>
              <a:spcBef>
                <a:spcPct val="0"/>
              </a:spcBef>
              <a:spcAft>
                <a:spcPts val="600"/>
              </a:spcAft>
            </a:pPr>
            <a:r>
              <a:rPr lang="en-US" sz="2400" kern="1200" spc="50" baseline="0">
                <a:solidFill>
                  <a:schemeClr val="tx2"/>
                </a:solidFill>
                <a:latin typeface="+mj-lt"/>
                <a:ea typeface="+mj-ea"/>
                <a:cs typeface="+mj-cs"/>
              </a:rPr>
              <a:t>Interaction Design Cycle</a:t>
            </a:r>
            <a:endParaRPr lang="en-US" sz="2400" kern="1200" spc="50" baseline="0" dirty="0">
              <a:solidFill>
                <a:schemeClr val="tx2"/>
              </a:solidFill>
              <a:latin typeface="+mj-lt"/>
              <a:ea typeface="+mj-ea"/>
              <a:cs typeface="+mj-cs"/>
            </a:endParaRPr>
          </a:p>
        </p:txBody>
      </p:sp>
      <p:grpSp>
        <p:nvGrpSpPr>
          <p:cNvPr id="10" name="Group 9">
            <a:extLst>
              <a:ext uri="{FF2B5EF4-FFF2-40B4-BE49-F238E27FC236}">
                <a16:creationId xmlns:a16="http://schemas.microsoft.com/office/drawing/2014/main" id="{F7B16E44-943C-A7AB-1242-70BDB0398C60}"/>
              </a:ext>
            </a:extLst>
          </p:cNvPr>
          <p:cNvGrpSpPr/>
          <p:nvPr/>
        </p:nvGrpSpPr>
        <p:grpSpPr>
          <a:xfrm>
            <a:off x="3401680" y="1557338"/>
            <a:ext cx="5928391" cy="4608513"/>
            <a:chOff x="0" y="0"/>
            <a:chExt cx="6637219" cy="5159652"/>
          </a:xfrm>
        </p:grpSpPr>
        <p:pic>
          <p:nvPicPr>
            <p:cNvPr id="11" name="Picture 10">
              <a:extLst>
                <a:ext uri="{FF2B5EF4-FFF2-40B4-BE49-F238E27FC236}">
                  <a16:creationId xmlns:a16="http://schemas.microsoft.com/office/drawing/2014/main" id="{CF0CEB2C-70D9-A11D-FB84-9FCF022933ED}"/>
                </a:ext>
              </a:extLst>
            </p:cNvPr>
            <p:cNvPicPr/>
            <p:nvPr/>
          </p:nvPicPr>
          <p:blipFill>
            <a:blip r:embed="rId2"/>
            <a:stretch>
              <a:fillRect/>
            </a:stretch>
          </p:blipFill>
          <p:spPr>
            <a:xfrm>
              <a:off x="1177819" y="463797"/>
              <a:ext cx="4259234" cy="4080008"/>
            </a:xfrm>
            <a:prstGeom prst="rect">
              <a:avLst/>
            </a:prstGeom>
          </p:spPr>
        </p:pic>
        <p:pic>
          <p:nvPicPr>
            <p:cNvPr id="12" name="Picture 11">
              <a:extLst>
                <a:ext uri="{FF2B5EF4-FFF2-40B4-BE49-F238E27FC236}">
                  <a16:creationId xmlns:a16="http://schemas.microsoft.com/office/drawing/2014/main" id="{0DB36F58-ACA5-3C4F-53D2-9639859999B8}"/>
                </a:ext>
              </a:extLst>
            </p:cNvPr>
            <p:cNvPicPr/>
            <p:nvPr/>
          </p:nvPicPr>
          <p:blipFill>
            <a:blip r:embed="rId3"/>
            <a:stretch>
              <a:fillRect/>
            </a:stretch>
          </p:blipFill>
          <p:spPr>
            <a:xfrm>
              <a:off x="3963457" y="0"/>
              <a:ext cx="945387" cy="868565"/>
            </a:xfrm>
            <a:prstGeom prst="rect">
              <a:avLst/>
            </a:prstGeom>
          </p:spPr>
        </p:pic>
        <p:pic>
          <p:nvPicPr>
            <p:cNvPr id="13" name="Picture 12">
              <a:extLst>
                <a:ext uri="{FF2B5EF4-FFF2-40B4-BE49-F238E27FC236}">
                  <a16:creationId xmlns:a16="http://schemas.microsoft.com/office/drawing/2014/main" id="{338CBD19-9404-BBFE-21F2-9322DFF47CDF}"/>
                </a:ext>
              </a:extLst>
            </p:cNvPr>
            <p:cNvPicPr/>
            <p:nvPr/>
          </p:nvPicPr>
          <p:blipFill>
            <a:blip r:embed="rId4"/>
            <a:stretch>
              <a:fillRect/>
            </a:stretch>
          </p:blipFill>
          <p:spPr>
            <a:xfrm>
              <a:off x="5402253" y="2420178"/>
              <a:ext cx="1234966" cy="1011921"/>
            </a:xfrm>
            <a:prstGeom prst="rect">
              <a:avLst/>
            </a:prstGeom>
          </p:spPr>
        </p:pic>
        <p:pic>
          <p:nvPicPr>
            <p:cNvPr id="14" name="Picture 13">
              <a:extLst>
                <a:ext uri="{FF2B5EF4-FFF2-40B4-BE49-F238E27FC236}">
                  <a16:creationId xmlns:a16="http://schemas.microsoft.com/office/drawing/2014/main" id="{4551E9DD-60E5-F4DF-78E2-F527F1957C1F}"/>
                </a:ext>
              </a:extLst>
            </p:cNvPr>
            <p:cNvPicPr/>
            <p:nvPr/>
          </p:nvPicPr>
          <p:blipFill>
            <a:blip r:embed="rId5"/>
            <a:stretch>
              <a:fillRect/>
            </a:stretch>
          </p:blipFill>
          <p:spPr>
            <a:xfrm>
              <a:off x="4668633" y="4434442"/>
              <a:ext cx="1022040" cy="725210"/>
            </a:xfrm>
            <a:prstGeom prst="rect">
              <a:avLst/>
            </a:prstGeom>
          </p:spPr>
        </p:pic>
        <p:pic>
          <p:nvPicPr>
            <p:cNvPr id="15" name="Picture 14">
              <a:extLst>
                <a:ext uri="{FF2B5EF4-FFF2-40B4-BE49-F238E27FC236}">
                  <a16:creationId xmlns:a16="http://schemas.microsoft.com/office/drawing/2014/main" id="{427F90B2-B8ED-626F-AC59-E471B973EA26}"/>
                </a:ext>
              </a:extLst>
            </p:cNvPr>
            <p:cNvPicPr/>
            <p:nvPr/>
          </p:nvPicPr>
          <p:blipFill>
            <a:blip r:embed="rId6"/>
            <a:stretch>
              <a:fillRect/>
            </a:stretch>
          </p:blipFill>
          <p:spPr>
            <a:xfrm>
              <a:off x="0" y="1475718"/>
              <a:ext cx="1090176" cy="725210"/>
            </a:xfrm>
            <a:prstGeom prst="rect">
              <a:avLst/>
            </a:prstGeom>
          </p:spPr>
        </p:pic>
        <p:pic>
          <p:nvPicPr>
            <p:cNvPr id="16" name="Picture 15">
              <a:extLst>
                <a:ext uri="{FF2B5EF4-FFF2-40B4-BE49-F238E27FC236}">
                  <a16:creationId xmlns:a16="http://schemas.microsoft.com/office/drawing/2014/main" id="{DF8F6DAA-2D83-C6C3-FF84-E19348CB0C2F}"/>
                </a:ext>
              </a:extLst>
            </p:cNvPr>
            <p:cNvPicPr/>
            <p:nvPr/>
          </p:nvPicPr>
          <p:blipFill>
            <a:blip r:embed="rId7"/>
            <a:stretch>
              <a:fillRect/>
            </a:stretch>
          </p:blipFill>
          <p:spPr>
            <a:xfrm>
              <a:off x="496459" y="4064421"/>
              <a:ext cx="1182627" cy="867347"/>
            </a:xfrm>
            <a:prstGeom prst="rect">
              <a:avLst/>
            </a:prstGeom>
          </p:spPr>
        </p:pic>
      </p:grpSp>
      <p:sp>
        <p:nvSpPr>
          <p:cNvPr id="24" name="TextBox 23">
            <a:extLst>
              <a:ext uri="{FF2B5EF4-FFF2-40B4-BE49-F238E27FC236}">
                <a16:creationId xmlns:a16="http://schemas.microsoft.com/office/drawing/2014/main" id="{5F79BDF8-564A-0831-B114-8F0EFB7F685C}"/>
              </a:ext>
            </a:extLst>
          </p:cNvPr>
          <p:cNvSpPr txBox="1"/>
          <p:nvPr/>
        </p:nvSpPr>
        <p:spPr>
          <a:xfrm>
            <a:off x="7343560" y="2394275"/>
            <a:ext cx="1609922" cy="279757"/>
          </a:xfrm>
          <a:prstGeom prst="rect">
            <a:avLst/>
          </a:prstGeom>
          <a:noFill/>
        </p:spPr>
        <p:txBody>
          <a:bodyPr wrap="square" rtlCol="0">
            <a:spAutoFit/>
          </a:bodyPr>
          <a:lstStyle/>
          <a:p>
            <a:pPr algn="l">
              <a:lnSpc>
                <a:spcPct val="110000"/>
              </a:lnSpc>
            </a:pPr>
            <a:r>
              <a:rPr lang="de-DE" sz="1200" spc="30" dirty="0" err="1"/>
              <a:t>Thinking-Aloud</a:t>
            </a:r>
            <a:endParaRPr lang="en-US" sz="1200" spc="30" dirty="0" err="1"/>
          </a:p>
        </p:txBody>
      </p:sp>
      <p:sp>
        <p:nvSpPr>
          <p:cNvPr id="25" name="TextBox 24">
            <a:extLst>
              <a:ext uri="{FF2B5EF4-FFF2-40B4-BE49-F238E27FC236}">
                <a16:creationId xmlns:a16="http://schemas.microsoft.com/office/drawing/2014/main" id="{2BB0E5A6-020C-8883-69A7-BBCF8CEF6057}"/>
              </a:ext>
            </a:extLst>
          </p:cNvPr>
          <p:cNvSpPr txBox="1"/>
          <p:nvPr/>
        </p:nvSpPr>
        <p:spPr>
          <a:xfrm>
            <a:off x="7663508" y="5077773"/>
            <a:ext cx="1609922" cy="482889"/>
          </a:xfrm>
          <a:prstGeom prst="rect">
            <a:avLst/>
          </a:prstGeom>
          <a:noFill/>
        </p:spPr>
        <p:txBody>
          <a:bodyPr wrap="square" rtlCol="0">
            <a:spAutoFit/>
          </a:bodyPr>
          <a:lstStyle/>
          <a:p>
            <a:pPr algn="l">
              <a:lnSpc>
                <a:spcPct val="110000"/>
              </a:lnSpc>
            </a:pPr>
            <a:r>
              <a:rPr lang="de-DE" sz="1200" spc="30" dirty="0"/>
              <a:t>Clustering &amp;</a:t>
            </a:r>
            <a:br>
              <a:rPr lang="de-DE" sz="1200" spc="30" dirty="0"/>
            </a:br>
            <a:r>
              <a:rPr lang="de-DE" sz="1200" spc="30" dirty="0"/>
              <a:t>Card </a:t>
            </a:r>
            <a:r>
              <a:rPr lang="de-DE" sz="1200" spc="30" dirty="0" err="1"/>
              <a:t>Sorting</a:t>
            </a:r>
            <a:endParaRPr lang="en-US" sz="1200" spc="30" dirty="0" err="1"/>
          </a:p>
        </p:txBody>
      </p:sp>
      <p:sp>
        <p:nvSpPr>
          <p:cNvPr id="26" name="TextBox 25">
            <a:extLst>
              <a:ext uri="{FF2B5EF4-FFF2-40B4-BE49-F238E27FC236}">
                <a16:creationId xmlns:a16="http://schemas.microsoft.com/office/drawing/2014/main" id="{1D3BFA6F-39D3-1AB5-3E56-89DA6CA1B138}"/>
              </a:ext>
            </a:extLst>
          </p:cNvPr>
          <p:cNvSpPr txBox="1"/>
          <p:nvPr/>
        </p:nvSpPr>
        <p:spPr>
          <a:xfrm>
            <a:off x="3291524" y="4907852"/>
            <a:ext cx="1609922" cy="279757"/>
          </a:xfrm>
          <a:prstGeom prst="rect">
            <a:avLst/>
          </a:prstGeom>
          <a:noFill/>
        </p:spPr>
        <p:txBody>
          <a:bodyPr wrap="square" rtlCol="0">
            <a:spAutoFit/>
          </a:bodyPr>
          <a:lstStyle/>
          <a:p>
            <a:pPr algn="l">
              <a:lnSpc>
                <a:spcPct val="110000"/>
              </a:lnSpc>
            </a:pPr>
            <a:r>
              <a:rPr lang="de-DE" sz="1200" spc="30" dirty="0" err="1"/>
              <a:t>Figma</a:t>
            </a:r>
            <a:r>
              <a:rPr lang="de-DE" sz="1200" spc="30" dirty="0"/>
              <a:t> Prototype</a:t>
            </a:r>
          </a:p>
        </p:txBody>
      </p:sp>
      <p:sp>
        <p:nvSpPr>
          <p:cNvPr id="27" name="TextBox 26">
            <a:extLst>
              <a:ext uri="{FF2B5EF4-FFF2-40B4-BE49-F238E27FC236}">
                <a16:creationId xmlns:a16="http://schemas.microsoft.com/office/drawing/2014/main" id="{0014195F-9520-91DB-A669-D8466FE0EBBC}"/>
              </a:ext>
            </a:extLst>
          </p:cNvPr>
          <p:cNvSpPr txBox="1"/>
          <p:nvPr/>
        </p:nvSpPr>
        <p:spPr>
          <a:xfrm>
            <a:off x="3083594" y="2595667"/>
            <a:ext cx="1609922" cy="279757"/>
          </a:xfrm>
          <a:prstGeom prst="rect">
            <a:avLst/>
          </a:prstGeom>
          <a:noFill/>
        </p:spPr>
        <p:txBody>
          <a:bodyPr wrap="square" rtlCol="0">
            <a:spAutoFit/>
          </a:bodyPr>
          <a:lstStyle/>
          <a:p>
            <a:pPr algn="l">
              <a:lnSpc>
                <a:spcPct val="110000"/>
              </a:lnSpc>
            </a:pPr>
            <a:r>
              <a:rPr lang="de-DE" sz="1200" spc="30" dirty="0"/>
              <a:t>Survey Experiment</a:t>
            </a:r>
            <a:endParaRPr lang="en-US" sz="1200" spc="30" dirty="0" err="1"/>
          </a:p>
        </p:txBody>
      </p:sp>
    </p:spTree>
    <p:extLst>
      <p:ext uri="{BB962C8B-B14F-4D97-AF65-F5344CB8AC3E}">
        <p14:creationId xmlns:p14="http://schemas.microsoft.com/office/powerpoint/2010/main" val="382548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p:nvPr>
        </p:nvSpPr>
        <p:spPr>
          <a:xfrm>
            <a:off x="2063880" y="1557360"/>
            <a:ext cx="8679960" cy="4607640"/>
          </a:xfrm>
          <a:prstGeom prst="rect">
            <a:avLst/>
          </a:prstGeom>
          <a:noFill/>
          <a:ln w="0">
            <a:noFill/>
          </a:ln>
        </p:spPr>
        <p:txBody>
          <a:bodyPr lIns="0" tIns="0" rIns="0" bIns="0" anchor="t">
            <a:noAutofit/>
          </a:bodyPr>
          <a:lstStyle/>
          <a:p>
            <a:pPr marL="225360" indent="-225360" defTabSz="914400">
              <a:lnSpc>
                <a:spcPct val="110000"/>
              </a:lnSpc>
              <a:spcAft>
                <a:spcPts val="1800"/>
              </a:spcAft>
              <a:buClr>
                <a:srgbClr val="000000"/>
              </a:buClr>
              <a:buFont typeface="Arial"/>
              <a:buChar char="•"/>
            </a:pPr>
            <a:r>
              <a:rPr lang="en-US" sz="1600" b="1" spc="26" dirty="0">
                <a:solidFill>
                  <a:schemeClr val="dk1"/>
                </a:solidFill>
                <a:latin typeface="Arial"/>
              </a:rPr>
              <a:t>Procedure:</a:t>
            </a:r>
            <a:endParaRPr lang="en-US" sz="1600" b="0" strike="noStrike" spc="-1" dirty="0">
              <a:solidFill>
                <a:srgbClr val="000000"/>
              </a:solidFill>
              <a:latin typeface="Arial"/>
            </a:endParaRPr>
          </a:p>
          <a:p>
            <a:pPr marL="864000" lvl="1" indent="-324000" defTabSz="914400">
              <a:lnSpc>
                <a:spcPct val="110000"/>
              </a:lnSpc>
              <a:spcBef>
                <a:spcPts val="1134"/>
              </a:spcBef>
              <a:buClr>
                <a:srgbClr val="000000"/>
              </a:buClr>
              <a:buSzPct val="75000"/>
              <a:buFont typeface="Symbol" charset="2"/>
              <a:buChar char=""/>
            </a:pPr>
            <a:r>
              <a:rPr lang="en-US" sz="1600" spc="26" dirty="0">
                <a:solidFill>
                  <a:schemeClr val="dk1"/>
                </a:solidFill>
                <a:latin typeface="Arial"/>
              </a:rPr>
              <a:t>Instructed participants to look out for an issue</a:t>
            </a:r>
          </a:p>
          <a:p>
            <a:pPr marL="864000" lvl="1" indent="-324000" defTabSz="914400">
              <a:lnSpc>
                <a:spcPct val="110000"/>
              </a:lnSpc>
              <a:spcBef>
                <a:spcPts val="1134"/>
              </a:spcBef>
              <a:buClr>
                <a:srgbClr val="000000"/>
              </a:buClr>
              <a:buSzPct val="75000"/>
              <a:buFont typeface="Symbol" charset="2"/>
              <a:buChar char=""/>
            </a:pPr>
            <a:r>
              <a:rPr lang="en-US" sz="1600" strike="noStrike" spc="26" dirty="0">
                <a:solidFill>
                  <a:schemeClr val="dk1"/>
                </a:solidFill>
                <a:latin typeface="Arial"/>
              </a:rPr>
              <a:t>Conducted Thinking-Aloud while they reported the issue</a:t>
            </a:r>
          </a:p>
          <a:p>
            <a:pPr marL="0" indent="0" defTabSz="914400">
              <a:lnSpc>
                <a:spcPct val="110000"/>
              </a:lnSpc>
              <a:spcBef>
                <a:spcPts val="1191"/>
              </a:spcBef>
              <a:spcAft>
                <a:spcPts val="992"/>
              </a:spcAft>
              <a:buClr>
                <a:srgbClr val="000000"/>
              </a:buClr>
              <a:buNone/>
            </a:pPr>
            <a:endParaRPr lang="en-US" sz="1600" b="1" spc="26" dirty="0">
              <a:solidFill>
                <a:schemeClr val="dk1"/>
              </a:solidFill>
              <a:latin typeface="Arial"/>
            </a:endParaRPr>
          </a:p>
          <a:p>
            <a:pPr>
              <a:spcBef>
                <a:spcPts val="1191"/>
              </a:spcBef>
              <a:spcAft>
                <a:spcPts val="992"/>
              </a:spcAft>
              <a:buClr>
                <a:srgbClr val="000000"/>
              </a:buClr>
            </a:pPr>
            <a:endParaRPr lang="en-US" sz="1600" strike="noStrike" spc="-1" dirty="0">
              <a:solidFill>
                <a:srgbClr val="000000"/>
              </a:solidFill>
              <a:latin typeface="Arial"/>
            </a:endParaRPr>
          </a:p>
        </p:txBody>
      </p:sp>
      <p:sp>
        <p:nvSpPr>
          <p:cNvPr id="87" name="PlaceHolder 2"/>
          <p:cNvSpPr>
            <a:spLocks noGrp="1"/>
          </p:cNvSpPr>
          <p:nvPr>
            <p:ph type="title"/>
          </p:nvPr>
        </p:nvSpPr>
        <p:spPr>
          <a:xfrm>
            <a:off x="2062800" y="938520"/>
            <a:ext cx="5831640" cy="437760"/>
          </a:xfrm>
          <a:prstGeom prst="rect">
            <a:avLst/>
          </a:prstGeom>
          <a:noFill/>
          <a:ln w="0">
            <a:noFill/>
          </a:ln>
        </p:spPr>
        <p:txBody>
          <a:bodyPr lIns="0" tIns="0" rIns="0" bIns="0" anchor="t">
            <a:noAutofit/>
          </a:bodyPr>
          <a:lstStyle/>
          <a:p>
            <a:pPr indent="0" defTabSz="914400">
              <a:lnSpc>
                <a:spcPct val="90000"/>
              </a:lnSpc>
              <a:buNone/>
              <a:tabLst>
                <a:tab pos="0" algn="l"/>
              </a:tabLst>
            </a:pPr>
            <a:r>
              <a:rPr lang="de-DE" dirty="0" err="1"/>
              <a:t>Thinking-Aloud</a:t>
            </a:r>
            <a:endParaRPr lang="en-US" sz="2400" b="0" strike="noStrike" spc="-1" dirty="0">
              <a:solidFill>
                <a:srgbClr val="000000"/>
              </a:solidFill>
              <a:latin typeface="Arial"/>
            </a:endParaRPr>
          </a:p>
        </p:txBody>
      </p:sp>
      <p:grpSp>
        <p:nvGrpSpPr>
          <p:cNvPr id="2" name="Group 1">
            <a:extLst>
              <a:ext uri="{FF2B5EF4-FFF2-40B4-BE49-F238E27FC236}">
                <a16:creationId xmlns:a16="http://schemas.microsoft.com/office/drawing/2014/main" id="{910EC1B9-ACB7-314C-89AA-56523A4FE0B0}"/>
              </a:ext>
            </a:extLst>
          </p:cNvPr>
          <p:cNvGrpSpPr/>
          <p:nvPr/>
        </p:nvGrpSpPr>
        <p:grpSpPr>
          <a:xfrm>
            <a:off x="8077200" y="326995"/>
            <a:ext cx="3456320" cy="2664829"/>
            <a:chOff x="0" y="0"/>
            <a:chExt cx="6637219" cy="5159652"/>
          </a:xfrm>
        </p:grpSpPr>
        <p:pic>
          <p:nvPicPr>
            <p:cNvPr id="3" name="Picture 2">
              <a:extLst>
                <a:ext uri="{FF2B5EF4-FFF2-40B4-BE49-F238E27FC236}">
                  <a16:creationId xmlns:a16="http://schemas.microsoft.com/office/drawing/2014/main" id="{2DB2A5D0-304E-822B-A1B6-57B8377F559E}"/>
                </a:ext>
              </a:extLst>
            </p:cNvPr>
            <p:cNvPicPr/>
            <p:nvPr/>
          </p:nvPicPr>
          <p:blipFill>
            <a:blip r:embed="rId2"/>
            <a:stretch>
              <a:fillRect/>
            </a:stretch>
          </p:blipFill>
          <p:spPr>
            <a:xfrm>
              <a:off x="1177819" y="463797"/>
              <a:ext cx="4259234" cy="4080008"/>
            </a:xfrm>
            <a:prstGeom prst="rect">
              <a:avLst/>
            </a:prstGeom>
          </p:spPr>
        </p:pic>
        <p:pic>
          <p:nvPicPr>
            <p:cNvPr id="4" name="Picture 3">
              <a:extLst>
                <a:ext uri="{FF2B5EF4-FFF2-40B4-BE49-F238E27FC236}">
                  <a16:creationId xmlns:a16="http://schemas.microsoft.com/office/drawing/2014/main" id="{A5A86231-3D74-9034-EB33-89F32F6A5C51}"/>
                </a:ext>
              </a:extLst>
            </p:cNvPr>
            <p:cNvPicPr/>
            <p:nvPr/>
          </p:nvPicPr>
          <p:blipFill>
            <a:blip r:embed="rId3"/>
            <a:stretch>
              <a:fillRect/>
            </a:stretch>
          </p:blipFill>
          <p:spPr>
            <a:xfrm>
              <a:off x="3963457" y="0"/>
              <a:ext cx="945387" cy="868565"/>
            </a:xfrm>
            <a:prstGeom prst="rect">
              <a:avLst/>
            </a:prstGeom>
          </p:spPr>
        </p:pic>
        <p:pic>
          <p:nvPicPr>
            <p:cNvPr id="5" name="Picture 4">
              <a:extLst>
                <a:ext uri="{FF2B5EF4-FFF2-40B4-BE49-F238E27FC236}">
                  <a16:creationId xmlns:a16="http://schemas.microsoft.com/office/drawing/2014/main" id="{7B6253AC-F8A0-1395-6838-13B7A765629D}"/>
                </a:ext>
              </a:extLst>
            </p:cNvPr>
            <p:cNvPicPr/>
            <p:nvPr/>
          </p:nvPicPr>
          <p:blipFill>
            <a:blip r:embed="rId4"/>
            <a:stretch>
              <a:fillRect/>
            </a:stretch>
          </p:blipFill>
          <p:spPr>
            <a:xfrm>
              <a:off x="5402253" y="2420178"/>
              <a:ext cx="1234966" cy="1011921"/>
            </a:xfrm>
            <a:prstGeom prst="rect">
              <a:avLst/>
            </a:prstGeom>
          </p:spPr>
        </p:pic>
        <p:pic>
          <p:nvPicPr>
            <p:cNvPr id="6" name="Picture 5">
              <a:extLst>
                <a:ext uri="{FF2B5EF4-FFF2-40B4-BE49-F238E27FC236}">
                  <a16:creationId xmlns:a16="http://schemas.microsoft.com/office/drawing/2014/main" id="{E4FB2144-6BA6-EDD9-8148-891778D25CD5}"/>
                </a:ext>
              </a:extLst>
            </p:cNvPr>
            <p:cNvPicPr/>
            <p:nvPr/>
          </p:nvPicPr>
          <p:blipFill>
            <a:blip r:embed="rId5"/>
            <a:stretch>
              <a:fillRect/>
            </a:stretch>
          </p:blipFill>
          <p:spPr>
            <a:xfrm>
              <a:off x="4668633" y="4434442"/>
              <a:ext cx="1022040" cy="725210"/>
            </a:xfrm>
            <a:prstGeom prst="rect">
              <a:avLst/>
            </a:prstGeom>
          </p:spPr>
        </p:pic>
        <p:pic>
          <p:nvPicPr>
            <p:cNvPr id="7" name="Picture 6">
              <a:extLst>
                <a:ext uri="{FF2B5EF4-FFF2-40B4-BE49-F238E27FC236}">
                  <a16:creationId xmlns:a16="http://schemas.microsoft.com/office/drawing/2014/main" id="{F59F1C05-A234-1ED5-D489-6C726E079D3A}"/>
                </a:ext>
              </a:extLst>
            </p:cNvPr>
            <p:cNvPicPr/>
            <p:nvPr/>
          </p:nvPicPr>
          <p:blipFill>
            <a:blip r:embed="rId6"/>
            <a:stretch>
              <a:fillRect/>
            </a:stretch>
          </p:blipFill>
          <p:spPr>
            <a:xfrm>
              <a:off x="0" y="1475718"/>
              <a:ext cx="1090176" cy="725210"/>
            </a:xfrm>
            <a:prstGeom prst="rect">
              <a:avLst/>
            </a:prstGeom>
          </p:spPr>
        </p:pic>
        <p:pic>
          <p:nvPicPr>
            <p:cNvPr id="8" name="Picture 7">
              <a:extLst>
                <a:ext uri="{FF2B5EF4-FFF2-40B4-BE49-F238E27FC236}">
                  <a16:creationId xmlns:a16="http://schemas.microsoft.com/office/drawing/2014/main" id="{D7E30D4C-598E-055E-FD6C-7064E34B9A63}"/>
                </a:ext>
              </a:extLst>
            </p:cNvPr>
            <p:cNvPicPr/>
            <p:nvPr/>
          </p:nvPicPr>
          <p:blipFill>
            <a:blip r:embed="rId7"/>
            <a:stretch>
              <a:fillRect/>
            </a:stretch>
          </p:blipFill>
          <p:spPr>
            <a:xfrm>
              <a:off x="496459" y="4064421"/>
              <a:ext cx="1182627" cy="867347"/>
            </a:xfrm>
            <a:prstGeom prst="rect">
              <a:avLst/>
            </a:prstGeom>
          </p:spPr>
        </p:pic>
      </p:grpSp>
      <p:sp>
        <p:nvSpPr>
          <p:cNvPr id="13" name="Flowchart: Connector 12">
            <a:extLst>
              <a:ext uri="{FF2B5EF4-FFF2-40B4-BE49-F238E27FC236}">
                <a16:creationId xmlns:a16="http://schemas.microsoft.com/office/drawing/2014/main" id="{1137F166-EC55-4C2B-610D-E42FAE0775E2}"/>
              </a:ext>
            </a:extLst>
          </p:cNvPr>
          <p:cNvSpPr/>
          <p:nvPr/>
        </p:nvSpPr>
        <p:spPr>
          <a:xfrm>
            <a:off x="9484984" y="536150"/>
            <a:ext cx="638880" cy="632385"/>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pic>
        <p:nvPicPr>
          <p:cNvPr id="15" name="Picture 14" descr="A green and yellow trash can in the grass&#10;&#10;AI-generated content may be incorrect.">
            <a:extLst>
              <a:ext uri="{FF2B5EF4-FFF2-40B4-BE49-F238E27FC236}">
                <a16:creationId xmlns:a16="http://schemas.microsoft.com/office/drawing/2014/main" id="{391EE96F-C564-4004-C9D5-C9427F2F2E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9296" y="3295800"/>
            <a:ext cx="2151900" cy="2869200"/>
          </a:xfrm>
          <a:prstGeom prst="rect">
            <a:avLst/>
          </a:prstGeom>
        </p:spPr>
      </p:pic>
      <p:pic>
        <p:nvPicPr>
          <p:cNvPr id="17" name="Picture 16" descr="A close-up of a green surface&#10;&#10;AI-generated content may be incorrect.">
            <a:extLst>
              <a:ext uri="{FF2B5EF4-FFF2-40B4-BE49-F238E27FC236}">
                <a16:creationId xmlns:a16="http://schemas.microsoft.com/office/drawing/2014/main" id="{96722AF8-B8BD-D705-C2DE-91076B46C1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4816" y="3295800"/>
            <a:ext cx="2092384" cy="2869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58245-B732-272A-DA90-EE59812BA445}"/>
            </a:ext>
          </a:extLst>
        </p:cNvPr>
        <p:cNvGrpSpPr/>
        <p:nvPr/>
      </p:nvGrpSpPr>
      <p:grpSpPr>
        <a:xfrm>
          <a:off x="0" y="0"/>
          <a:ext cx="0" cy="0"/>
          <a:chOff x="0" y="0"/>
          <a:chExt cx="0" cy="0"/>
        </a:xfrm>
      </p:grpSpPr>
      <p:sp>
        <p:nvSpPr>
          <p:cNvPr id="87" name="PlaceHolder 2">
            <a:extLst>
              <a:ext uri="{FF2B5EF4-FFF2-40B4-BE49-F238E27FC236}">
                <a16:creationId xmlns:a16="http://schemas.microsoft.com/office/drawing/2014/main" id="{BF43268F-30C2-9D4D-7CFF-B2EABD743F16}"/>
              </a:ext>
            </a:extLst>
          </p:cNvPr>
          <p:cNvSpPr>
            <a:spLocks noGrp="1"/>
          </p:cNvSpPr>
          <p:nvPr>
            <p:ph type="title"/>
          </p:nvPr>
        </p:nvSpPr>
        <p:spPr>
          <a:xfrm>
            <a:off x="2062800" y="938520"/>
            <a:ext cx="5831640" cy="437760"/>
          </a:xfrm>
          <a:prstGeom prst="rect">
            <a:avLst/>
          </a:prstGeom>
          <a:noFill/>
          <a:ln w="0">
            <a:noFill/>
          </a:ln>
        </p:spPr>
        <p:txBody>
          <a:bodyPr lIns="0" tIns="0" rIns="0" bIns="0" anchor="t">
            <a:noAutofit/>
          </a:bodyPr>
          <a:lstStyle/>
          <a:p>
            <a:pPr indent="0" defTabSz="914400">
              <a:lnSpc>
                <a:spcPct val="90000"/>
              </a:lnSpc>
              <a:buNone/>
              <a:tabLst>
                <a:tab pos="0" algn="l"/>
              </a:tabLst>
            </a:pPr>
            <a:r>
              <a:rPr lang="de-DE" dirty="0" err="1"/>
              <a:t>Thinking-Aloud</a:t>
            </a:r>
            <a:endParaRPr lang="en-US" sz="2400" b="0" strike="noStrike" spc="-1" dirty="0">
              <a:solidFill>
                <a:srgbClr val="000000"/>
              </a:solidFill>
              <a:latin typeface="Arial"/>
            </a:endParaRPr>
          </a:p>
        </p:txBody>
      </p:sp>
      <p:grpSp>
        <p:nvGrpSpPr>
          <p:cNvPr id="2" name="Group 1">
            <a:extLst>
              <a:ext uri="{FF2B5EF4-FFF2-40B4-BE49-F238E27FC236}">
                <a16:creationId xmlns:a16="http://schemas.microsoft.com/office/drawing/2014/main" id="{36807C90-ADE8-8F18-DC54-5FBE402AD6ED}"/>
              </a:ext>
            </a:extLst>
          </p:cNvPr>
          <p:cNvGrpSpPr/>
          <p:nvPr/>
        </p:nvGrpSpPr>
        <p:grpSpPr>
          <a:xfrm>
            <a:off x="8077200" y="326995"/>
            <a:ext cx="3456320" cy="2664829"/>
            <a:chOff x="0" y="0"/>
            <a:chExt cx="6637219" cy="5159652"/>
          </a:xfrm>
        </p:grpSpPr>
        <p:pic>
          <p:nvPicPr>
            <p:cNvPr id="3" name="Picture 2">
              <a:extLst>
                <a:ext uri="{FF2B5EF4-FFF2-40B4-BE49-F238E27FC236}">
                  <a16:creationId xmlns:a16="http://schemas.microsoft.com/office/drawing/2014/main" id="{F8304A2E-2641-08CF-365D-02F7A23FD322}"/>
                </a:ext>
              </a:extLst>
            </p:cNvPr>
            <p:cNvPicPr/>
            <p:nvPr/>
          </p:nvPicPr>
          <p:blipFill>
            <a:blip r:embed="rId2"/>
            <a:stretch>
              <a:fillRect/>
            </a:stretch>
          </p:blipFill>
          <p:spPr>
            <a:xfrm>
              <a:off x="1177819" y="463797"/>
              <a:ext cx="4259234" cy="4080008"/>
            </a:xfrm>
            <a:prstGeom prst="rect">
              <a:avLst/>
            </a:prstGeom>
          </p:spPr>
        </p:pic>
        <p:pic>
          <p:nvPicPr>
            <p:cNvPr id="4" name="Picture 3">
              <a:extLst>
                <a:ext uri="{FF2B5EF4-FFF2-40B4-BE49-F238E27FC236}">
                  <a16:creationId xmlns:a16="http://schemas.microsoft.com/office/drawing/2014/main" id="{12174016-84E2-F556-B152-DD8938FA841B}"/>
                </a:ext>
              </a:extLst>
            </p:cNvPr>
            <p:cNvPicPr/>
            <p:nvPr/>
          </p:nvPicPr>
          <p:blipFill>
            <a:blip r:embed="rId3"/>
            <a:stretch>
              <a:fillRect/>
            </a:stretch>
          </p:blipFill>
          <p:spPr>
            <a:xfrm>
              <a:off x="3963457" y="0"/>
              <a:ext cx="945387" cy="868565"/>
            </a:xfrm>
            <a:prstGeom prst="rect">
              <a:avLst/>
            </a:prstGeom>
          </p:spPr>
        </p:pic>
        <p:pic>
          <p:nvPicPr>
            <p:cNvPr id="5" name="Picture 4">
              <a:extLst>
                <a:ext uri="{FF2B5EF4-FFF2-40B4-BE49-F238E27FC236}">
                  <a16:creationId xmlns:a16="http://schemas.microsoft.com/office/drawing/2014/main" id="{B3730C2C-543C-4920-B0A0-DFDF08272B1B}"/>
                </a:ext>
              </a:extLst>
            </p:cNvPr>
            <p:cNvPicPr/>
            <p:nvPr/>
          </p:nvPicPr>
          <p:blipFill>
            <a:blip r:embed="rId4"/>
            <a:stretch>
              <a:fillRect/>
            </a:stretch>
          </p:blipFill>
          <p:spPr>
            <a:xfrm>
              <a:off x="5402253" y="2420178"/>
              <a:ext cx="1234966" cy="1011921"/>
            </a:xfrm>
            <a:prstGeom prst="rect">
              <a:avLst/>
            </a:prstGeom>
          </p:spPr>
        </p:pic>
        <p:pic>
          <p:nvPicPr>
            <p:cNvPr id="6" name="Picture 5">
              <a:extLst>
                <a:ext uri="{FF2B5EF4-FFF2-40B4-BE49-F238E27FC236}">
                  <a16:creationId xmlns:a16="http://schemas.microsoft.com/office/drawing/2014/main" id="{CA6C281B-B514-3F21-0B48-8415879E1660}"/>
                </a:ext>
              </a:extLst>
            </p:cNvPr>
            <p:cNvPicPr/>
            <p:nvPr/>
          </p:nvPicPr>
          <p:blipFill>
            <a:blip r:embed="rId5"/>
            <a:stretch>
              <a:fillRect/>
            </a:stretch>
          </p:blipFill>
          <p:spPr>
            <a:xfrm>
              <a:off x="4668633" y="4434442"/>
              <a:ext cx="1022040" cy="725210"/>
            </a:xfrm>
            <a:prstGeom prst="rect">
              <a:avLst/>
            </a:prstGeom>
          </p:spPr>
        </p:pic>
        <p:pic>
          <p:nvPicPr>
            <p:cNvPr id="7" name="Picture 6">
              <a:extLst>
                <a:ext uri="{FF2B5EF4-FFF2-40B4-BE49-F238E27FC236}">
                  <a16:creationId xmlns:a16="http://schemas.microsoft.com/office/drawing/2014/main" id="{47615075-605E-6DD0-1CA4-3A80338901A9}"/>
                </a:ext>
              </a:extLst>
            </p:cNvPr>
            <p:cNvPicPr/>
            <p:nvPr/>
          </p:nvPicPr>
          <p:blipFill>
            <a:blip r:embed="rId6"/>
            <a:stretch>
              <a:fillRect/>
            </a:stretch>
          </p:blipFill>
          <p:spPr>
            <a:xfrm>
              <a:off x="0" y="1475718"/>
              <a:ext cx="1090176" cy="725210"/>
            </a:xfrm>
            <a:prstGeom prst="rect">
              <a:avLst/>
            </a:prstGeom>
          </p:spPr>
        </p:pic>
        <p:pic>
          <p:nvPicPr>
            <p:cNvPr id="8" name="Picture 7">
              <a:extLst>
                <a:ext uri="{FF2B5EF4-FFF2-40B4-BE49-F238E27FC236}">
                  <a16:creationId xmlns:a16="http://schemas.microsoft.com/office/drawing/2014/main" id="{8E952101-67DA-597D-B8F6-C493D065CB83}"/>
                </a:ext>
              </a:extLst>
            </p:cNvPr>
            <p:cNvPicPr/>
            <p:nvPr/>
          </p:nvPicPr>
          <p:blipFill>
            <a:blip r:embed="rId7"/>
            <a:stretch>
              <a:fillRect/>
            </a:stretch>
          </p:blipFill>
          <p:spPr>
            <a:xfrm>
              <a:off x="496459" y="4064421"/>
              <a:ext cx="1182627" cy="867347"/>
            </a:xfrm>
            <a:prstGeom prst="rect">
              <a:avLst/>
            </a:prstGeom>
          </p:spPr>
        </p:pic>
      </p:grpSp>
      <p:sp>
        <p:nvSpPr>
          <p:cNvPr id="13" name="Flowchart: Connector 12">
            <a:extLst>
              <a:ext uri="{FF2B5EF4-FFF2-40B4-BE49-F238E27FC236}">
                <a16:creationId xmlns:a16="http://schemas.microsoft.com/office/drawing/2014/main" id="{D183BC43-F17D-0FF5-2787-BECCDFD3120F}"/>
              </a:ext>
            </a:extLst>
          </p:cNvPr>
          <p:cNvSpPr/>
          <p:nvPr/>
        </p:nvSpPr>
        <p:spPr>
          <a:xfrm>
            <a:off x="10296266" y="1116936"/>
            <a:ext cx="638880" cy="632385"/>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sp>
        <p:nvSpPr>
          <p:cNvPr id="10" name="PlaceHolder 1">
            <a:extLst>
              <a:ext uri="{FF2B5EF4-FFF2-40B4-BE49-F238E27FC236}">
                <a16:creationId xmlns:a16="http://schemas.microsoft.com/office/drawing/2014/main" id="{08F573D7-BEA5-2499-2E62-B760FF6991A2}"/>
              </a:ext>
            </a:extLst>
          </p:cNvPr>
          <p:cNvSpPr txBox="1">
            <a:spLocks/>
          </p:cNvSpPr>
          <p:nvPr/>
        </p:nvSpPr>
        <p:spPr>
          <a:xfrm>
            <a:off x="2057018" y="2328988"/>
            <a:ext cx="8319292" cy="3908817"/>
          </a:xfrm>
          <a:prstGeom prst="rect">
            <a:avLst/>
          </a:prstGeom>
          <a:noFill/>
          <a:ln w="0">
            <a:noFill/>
          </a:ln>
        </p:spPr>
        <p:txBody>
          <a:bodyPr lIns="0" tIns="0" rIns="0" bIns="0" anchor="t">
            <a:noAutofit/>
          </a:bodyPr>
          <a:lstStyle>
            <a:lvl1pPr marL="225425" indent="-225425"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1pPr>
            <a:lvl2pPr marL="628650" indent="-17780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2pPr>
            <a:lvl3pPr marL="1079500" indent="-18415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3pPr>
            <a:lvl4pPr marL="1524000" indent="-177800" algn="l" defTabSz="91440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4pPr>
            <a:lvl5pPr marL="1974850" indent="-177800" algn="l" defTabSz="628650" rtl="0" eaLnBrk="1" latinLnBrk="0" hangingPunct="1">
              <a:lnSpc>
                <a:spcPct val="110000"/>
              </a:lnSpc>
              <a:spcBef>
                <a:spcPts val="0"/>
              </a:spcBef>
              <a:spcAft>
                <a:spcPts val="1800"/>
              </a:spcAft>
              <a:buFont typeface="Arial" panose="020B0604020202020204" pitchFamily="34" charset="0"/>
              <a:buChar char="‒"/>
              <a:defRPr sz="1800" kern="1200" spc="3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360" indent="-225360">
              <a:buClr>
                <a:srgbClr val="000000"/>
              </a:buClr>
              <a:buFont typeface="Arial"/>
              <a:buChar char="•"/>
            </a:pPr>
            <a:r>
              <a:rPr lang="en-US" sz="1600" b="1" spc="26" dirty="0">
                <a:solidFill>
                  <a:schemeClr val="dk1"/>
                </a:solidFill>
                <a:latin typeface="Arial"/>
              </a:rPr>
              <a:t>Key excerpts:</a:t>
            </a:r>
          </a:p>
          <a:p>
            <a:pPr marL="864000" lvl="1" indent="-324000">
              <a:spcBef>
                <a:spcPts val="1134"/>
              </a:spcBef>
              <a:buClr>
                <a:srgbClr val="000000"/>
              </a:buClr>
              <a:buSzPct val="75000"/>
              <a:buFont typeface="Symbol" charset="2"/>
              <a:buChar char=""/>
            </a:pPr>
            <a:r>
              <a:rPr lang="de-DE" sz="1400" dirty="0"/>
              <a:t>Jetzt muss ich eine Kategorie wählen. „Straßen“ – das könnte passen. Oder vielleicht „Öffentliches Grün“? Nein, das ist ja kein Grün, das ist ein Radweg. Ich sehe hier auch „Privates Grün an Straßen“, aber das passt nicht, hier ist kein privates Grün. </a:t>
            </a:r>
            <a:r>
              <a:rPr lang="de-DE" sz="1400" b="1" dirty="0"/>
              <a:t>Die Kategorien sind irgendwie zu grob, ich bin mir nicht sicher. </a:t>
            </a:r>
            <a:r>
              <a:rPr lang="de-DE" sz="1400" dirty="0"/>
              <a:t>Ich wähle jetzt einfach „Straßen“.</a:t>
            </a:r>
          </a:p>
          <a:p>
            <a:pPr marL="864000" lvl="1" indent="-324000">
              <a:spcBef>
                <a:spcPts val="1134"/>
              </a:spcBef>
              <a:buClr>
                <a:srgbClr val="000000"/>
              </a:buClr>
              <a:buSzPct val="75000"/>
              <a:buFont typeface="Symbol" charset="2"/>
              <a:buChar char=""/>
            </a:pPr>
            <a:r>
              <a:rPr lang="de-DE" sz="1400" dirty="0"/>
              <a:t>“Kategorie wählen: Ampel, Danke sagen” Was? “Fundräder”- Okay, was soll das sein? –“Privates Grün an Straßen. Öffentliches Grün, Parkanlagen.” Ich glaube das ist das eher… Öffentliches Grün, Parkanlagen? I </a:t>
            </a:r>
            <a:r>
              <a:rPr lang="de-DE" sz="1400" dirty="0" err="1"/>
              <a:t>guess</a:t>
            </a:r>
            <a:r>
              <a:rPr lang="de-DE" sz="1400" dirty="0"/>
              <a:t>? </a:t>
            </a:r>
            <a:r>
              <a:rPr lang="de-DE" sz="1400" b="1" dirty="0"/>
              <a:t>Ich finde die Kategorien komisch. “Wilde Müllkippe” – was soll das heißen?</a:t>
            </a:r>
          </a:p>
          <a:p>
            <a:pPr marL="864000" lvl="1" indent="-324000">
              <a:spcBef>
                <a:spcPts val="1134"/>
              </a:spcBef>
              <a:buClr>
                <a:srgbClr val="000000"/>
              </a:buClr>
              <a:buSzPct val="75000"/>
              <a:buFont typeface="Symbol" charset="2"/>
              <a:buChar char=""/>
            </a:pPr>
            <a:endParaRPr lang="en-US" sz="1600" spc="-1" dirty="0">
              <a:solidFill>
                <a:srgbClr val="000000"/>
              </a:solidFill>
              <a:latin typeface="Arial"/>
            </a:endParaRPr>
          </a:p>
        </p:txBody>
      </p:sp>
    </p:spTree>
    <p:extLst>
      <p:ext uri="{BB962C8B-B14F-4D97-AF65-F5344CB8AC3E}">
        <p14:creationId xmlns:p14="http://schemas.microsoft.com/office/powerpoint/2010/main" val="412668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DBF85-4EA2-65EE-3226-545C84BF595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562EEAE-9B60-F4B5-5C6E-5AF4EFE84854}"/>
              </a:ext>
            </a:extLst>
          </p:cNvPr>
          <p:cNvSpPr>
            <a:spLocks noGrp="1"/>
          </p:cNvSpPr>
          <p:nvPr>
            <p:ph type="title"/>
          </p:nvPr>
        </p:nvSpPr>
        <p:spPr>
          <a:xfrm>
            <a:off x="2062921" y="938374"/>
            <a:ext cx="8605080" cy="438398"/>
          </a:xfrm>
        </p:spPr>
        <p:txBody>
          <a:bodyPr anchor="t">
            <a:normAutofit/>
          </a:bodyPr>
          <a:lstStyle/>
          <a:p>
            <a:r>
              <a:rPr lang="de-DE" dirty="0" err="1"/>
              <a:t>Thinking-Aloud</a:t>
            </a:r>
            <a:endParaRPr lang="de-DE" dirty="0"/>
          </a:p>
        </p:txBody>
      </p:sp>
      <p:sp>
        <p:nvSpPr>
          <p:cNvPr id="3" name="Inhaltsplatzhalter 2">
            <a:extLst>
              <a:ext uri="{FF2B5EF4-FFF2-40B4-BE49-F238E27FC236}">
                <a16:creationId xmlns:a16="http://schemas.microsoft.com/office/drawing/2014/main" id="{F1250458-5316-B3A5-8B5F-38DC0856B4E4}"/>
              </a:ext>
            </a:extLst>
          </p:cNvPr>
          <p:cNvSpPr>
            <a:spLocks noGrp="1"/>
          </p:cNvSpPr>
          <p:nvPr>
            <p:ph sz="half" idx="1"/>
          </p:nvPr>
        </p:nvSpPr>
        <p:spPr>
          <a:xfrm>
            <a:off x="6934200" y="4079908"/>
            <a:ext cx="4128375" cy="2050390"/>
          </a:xfrm>
        </p:spPr>
        <p:txBody>
          <a:bodyPr anchor="t">
            <a:normAutofit/>
          </a:bodyPr>
          <a:lstStyle/>
          <a:p>
            <a:pPr marL="0" indent="0" rtl="0">
              <a:buNone/>
            </a:pPr>
            <a:r>
              <a:rPr lang="en-US" sz="4000" b="1" dirty="0"/>
              <a:t>How to derive new categories?</a:t>
            </a:r>
          </a:p>
          <a:p>
            <a:pPr marL="0" indent="0" rtl="0">
              <a:buNone/>
            </a:pPr>
            <a:endParaRPr lang="en-US" sz="4000" dirty="0"/>
          </a:p>
        </p:txBody>
      </p:sp>
      <p:pic>
        <p:nvPicPr>
          <p:cNvPr id="5" name="Content Placeholder 4" descr="A screenshot of a phone&#10;&#10;AI-generated content may be incorrect.">
            <a:extLst>
              <a:ext uri="{FF2B5EF4-FFF2-40B4-BE49-F238E27FC236}">
                <a16:creationId xmlns:a16="http://schemas.microsoft.com/office/drawing/2014/main" id="{ABE8AB3A-C263-DBCB-C626-25F9BDE2EA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780837" y="1620144"/>
            <a:ext cx="3315163" cy="4248743"/>
          </a:xfrm>
        </p:spPr>
      </p:pic>
      <p:sp>
        <p:nvSpPr>
          <p:cNvPr id="6" name="TextBox 5">
            <a:extLst>
              <a:ext uri="{FF2B5EF4-FFF2-40B4-BE49-F238E27FC236}">
                <a16:creationId xmlns:a16="http://schemas.microsoft.com/office/drawing/2014/main" id="{3E2393BA-A36A-CD44-5591-75BAA3900353}"/>
              </a:ext>
            </a:extLst>
          </p:cNvPr>
          <p:cNvSpPr txBox="1"/>
          <p:nvPr/>
        </p:nvSpPr>
        <p:spPr>
          <a:xfrm>
            <a:off x="2779676" y="5891959"/>
            <a:ext cx="3697487" cy="217239"/>
          </a:xfrm>
          <a:prstGeom prst="rect">
            <a:avLst/>
          </a:prstGeom>
          <a:noFill/>
        </p:spPr>
        <p:txBody>
          <a:bodyPr wrap="none" rtlCol="0">
            <a:spAutoFit/>
          </a:bodyPr>
          <a:lstStyle/>
          <a:p>
            <a:pPr algn="l">
              <a:lnSpc>
                <a:spcPct val="110000"/>
              </a:lnSpc>
            </a:pPr>
            <a:r>
              <a:rPr lang="en-US" sz="800" spc="30" dirty="0"/>
              <a:t>https://gemeinsam.oldenburg.de/oldenburg/de/flawRep/54305/create?6</a:t>
            </a:r>
          </a:p>
        </p:txBody>
      </p:sp>
      <p:grpSp>
        <p:nvGrpSpPr>
          <p:cNvPr id="13" name="Group 12">
            <a:extLst>
              <a:ext uri="{FF2B5EF4-FFF2-40B4-BE49-F238E27FC236}">
                <a16:creationId xmlns:a16="http://schemas.microsoft.com/office/drawing/2014/main" id="{0B54D2D6-88EE-A5DE-9A6A-182F7D5C9A33}"/>
              </a:ext>
            </a:extLst>
          </p:cNvPr>
          <p:cNvGrpSpPr/>
          <p:nvPr/>
        </p:nvGrpSpPr>
        <p:grpSpPr>
          <a:xfrm>
            <a:off x="8077200" y="326995"/>
            <a:ext cx="3456320" cy="2664829"/>
            <a:chOff x="0" y="0"/>
            <a:chExt cx="6637219" cy="5159652"/>
          </a:xfrm>
        </p:grpSpPr>
        <p:pic>
          <p:nvPicPr>
            <p:cNvPr id="14" name="Picture 13">
              <a:extLst>
                <a:ext uri="{FF2B5EF4-FFF2-40B4-BE49-F238E27FC236}">
                  <a16:creationId xmlns:a16="http://schemas.microsoft.com/office/drawing/2014/main" id="{B82435D6-0F49-4324-4102-5702EA7E3276}"/>
                </a:ext>
              </a:extLst>
            </p:cNvPr>
            <p:cNvPicPr/>
            <p:nvPr/>
          </p:nvPicPr>
          <p:blipFill>
            <a:blip r:embed="rId3"/>
            <a:stretch>
              <a:fillRect/>
            </a:stretch>
          </p:blipFill>
          <p:spPr>
            <a:xfrm>
              <a:off x="1177819" y="463797"/>
              <a:ext cx="4259234" cy="4080008"/>
            </a:xfrm>
            <a:prstGeom prst="rect">
              <a:avLst/>
            </a:prstGeom>
          </p:spPr>
        </p:pic>
        <p:pic>
          <p:nvPicPr>
            <p:cNvPr id="15" name="Picture 14">
              <a:extLst>
                <a:ext uri="{FF2B5EF4-FFF2-40B4-BE49-F238E27FC236}">
                  <a16:creationId xmlns:a16="http://schemas.microsoft.com/office/drawing/2014/main" id="{B913DABC-17E0-F14E-52C9-DB03DDE35D45}"/>
                </a:ext>
              </a:extLst>
            </p:cNvPr>
            <p:cNvPicPr/>
            <p:nvPr/>
          </p:nvPicPr>
          <p:blipFill>
            <a:blip r:embed="rId4"/>
            <a:stretch>
              <a:fillRect/>
            </a:stretch>
          </p:blipFill>
          <p:spPr>
            <a:xfrm>
              <a:off x="3963457" y="0"/>
              <a:ext cx="945387" cy="868565"/>
            </a:xfrm>
            <a:prstGeom prst="rect">
              <a:avLst/>
            </a:prstGeom>
          </p:spPr>
        </p:pic>
        <p:pic>
          <p:nvPicPr>
            <p:cNvPr id="16" name="Picture 15">
              <a:extLst>
                <a:ext uri="{FF2B5EF4-FFF2-40B4-BE49-F238E27FC236}">
                  <a16:creationId xmlns:a16="http://schemas.microsoft.com/office/drawing/2014/main" id="{73281EB6-A509-8FDE-906A-02FBBD6B6B0B}"/>
                </a:ext>
              </a:extLst>
            </p:cNvPr>
            <p:cNvPicPr/>
            <p:nvPr/>
          </p:nvPicPr>
          <p:blipFill>
            <a:blip r:embed="rId5"/>
            <a:stretch>
              <a:fillRect/>
            </a:stretch>
          </p:blipFill>
          <p:spPr>
            <a:xfrm>
              <a:off x="5402253" y="2420178"/>
              <a:ext cx="1234966" cy="1011921"/>
            </a:xfrm>
            <a:prstGeom prst="rect">
              <a:avLst/>
            </a:prstGeom>
          </p:spPr>
        </p:pic>
        <p:pic>
          <p:nvPicPr>
            <p:cNvPr id="17" name="Picture 16">
              <a:extLst>
                <a:ext uri="{FF2B5EF4-FFF2-40B4-BE49-F238E27FC236}">
                  <a16:creationId xmlns:a16="http://schemas.microsoft.com/office/drawing/2014/main" id="{C618B668-9414-538E-7E97-6D793344180B}"/>
                </a:ext>
              </a:extLst>
            </p:cNvPr>
            <p:cNvPicPr/>
            <p:nvPr/>
          </p:nvPicPr>
          <p:blipFill>
            <a:blip r:embed="rId6"/>
            <a:stretch>
              <a:fillRect/>
            </a:stretch>
          </p:blipFill>
          <p:spPr>
            <a:xfrm>
              <a:off x="4668633" y="4434442"/>
              <a:ext cx="1022040" cy="725210"/>
            </a:xfrm>
            <a:prstGeom prst="rect">
              <a:avLst/>
            </a:prstGeom>
          </p:spPr>
        </p:pic>
        <p:pic>
          <p:nvPicPr>
            <p:cNvPr id="18" name="Picture 17">
              <a:extLst>
                <a:ext uri="{FF2B5EF4-FFF2-40B4-BE49-F238E27FC236}">
                  <a16:creationId xmlns:a16="http://schemas.microsoft.com/office/drawing/2014/main" id="{E645DF3E-E753-12DC-80E6-AE5F8CE79A37}"/>
                </a:ext>
              </a:extLst>
            </p:cNvPr>
            <p:cNvPicPr/>
            <p:nvPr/>
          </p:nvPicPr>
          <p:blipFill>
            <a:blip r:embed="rId7"/>
            <a:stretch>
              <a:fillRect/>
            </a:stretch>
          </p:blipFill>
          <p:spPr>
            <a:xfrm>
              <a:off x="0" y="1475718"/>
              <a:ext cx="1090176" cy="725210"/>
            </a:xfrm>
            <a:prstGeom prst="rect">
              <a:avLst/>
            </a:prstGeom>
          </p:spPr>
        </p:pic>
        <p:pic>
          <p:nvPicPr>
            <p:cNvPr id="19" name="Picture 18">
              <a:extLst>
                <a:ext uri="{FF2B5EF4-FFF2-40B4-BE49-F238E27FC236}">
                  <a16:creationId xmlns:a16="http://schemas.microsoft.com/office/drawing/2014/main" id="{0F7ABC63-5FB5-01BA-7269-33F52684C023}"/>
                </a:ext>
              </a:extLst>
            </p:cNvPr>
            <p:cNvPicPr/>
            <p:nvPr/>
          </p:nvPicPr>
          <p:blipFill>
            <a:blip r:embed="rId8"/>
            <a:stretch>
              <a:fillRect/>
            </a:stretch>
          </p:blipFill>
          <p:spPr>
            <a:xfrm>
              <a:off x="496459" y="4064421"/>
              <a:ext cx="1182627" cy="867347"/>
            </a:xfrm>
            <a:prstGeom prst="rect">
              <a:avLst/>
            </a:prstGeom>
          </p:spPr>
        </p:pic>
      </p:grpSp>
      <p:sp>
        <p:nvSpPr>
          <p:cNvPr id="20" name="Flowchart: Connector 19">
            <a:extLst>
              <a:ext uri="{FF2B5EF4-FFF2-40B4-BE49-F238E27FC236}">
                <a16:creationId xmlns:a16="http://schemas.microsoft.com/office/drawing/2014/main" id="{0BBBD99E-E674-3BC2-EDC6-3155C383DC39}"/>
              </a:ext>
            </a:extLst>
          </p:cNvPr>
          <p:cNvSpPr/>
          <p:nvPr/>
        </p:nvSpPr>
        <p:spPr>
          <a:xfrm>
            <a:off x="10296266" y="1116936"/>
            <a:ext cx="638880" cy="632385"/>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spTree>
    <p:extLst>
      <p:ext uri="{BB962C8B-B14F-4D97-AF65-F5344CB8AC3E}">
        <p14:creationId xmlns:p14="http://schemas.microsoft.com/office/powerpoint/2010/main" val="702969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B38A5-61A7-F898-3B95-1046B0C5E3C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9D633F5-219E-BCBB-4417-4B8C5BD2CF70}"/>
              </a:ext>
            </a:extLst>
          </p:cNvPr>
          <p:cNvSpPr>
            <a:spLocks noGrp="1"/>
          </p:cNvSpPr>
          <p:nvPr>
            <p:ph type="title"/>
          </p:nvPr>
        </p:nvSpPr>
        <p:spPr>
          <a:xfrm>
            <a:off x="2062921" y="938374"/>
            <a:ext cx="8605080" cy="438398"/>
          </a:xfrm>
        </p:spPr>
        <p:txBody>
          <a:bodyPr anchor="t">
            <a:normAutofit/>
          </a:bodyPr>
          <a:lstStyle/>
          <a:p>
            <a:r>
              <a:rPr lang="de-DE" dirty="0" err="1"/>
              <a:t>Thinking-Aloud</a:t>
            </a:r>
            <a:endParaRPr lang="de-DE" dirty="0"/>
          </a:p>
        </p:txBody>
      </p:sp>
      <p:sp>
        <p:nvSpPr>
          <p:cNvPr id="3" name="Inhaltsplatzhalter 2">
            <a:extLst>
              <a:ext uri="{FF2B5EF4-FFF2-40B4-BE49-F238E27FC236}">
                <a16:creationId xmlns:a16="http://schemas.microsoft.com/office/drawing/2014/main" id="{8D6204A4-DD81-C251-D89F-18834684479F}"/>
              </a:ext>
            </a:extLst>
          </p:cNvPr>
          <p:cNvSpPr>
            <a:spLocks noGrp="1"/>
          </p:cNvSpPr>
          <p:nvPr>
            <p:ph sz="half" idx="1"/>
          </p:nvPr>
        </p:nvSpPr>
        <p:spPr>
          <a:xfrm>
            <a:off x="6934200" y="4079908"/>
            <a:ext cx="4128375" cy="2050390"/>
          </a:xfrm>
        </p:spPr>
        <p:txBody>
          <a:bodyPr anchor="t">
            <a:normAutofit fontScale="92500" lnSpcReduction="20000"/>
          </a:bodyPr>
          <a:lstStyle/>
          <a:p>
            <a:pPr marL="0" indent="0" rtl="0">
              <a:buNone/>
            </a:pPr>
            <a:r>
              <a:rPr lang="en-US" sz="2000" b="1" dirty="0">
                <a:solidFill>
                  <a:schemeClr val="tx1">
                    <a:lumMod val="65000"/>
                    <a:lumOff val="35000"/>
                  </a:schemeClr>
                </a:solidFill>
              </a:rPr>
              <a:t>How to derive new categories?</a:t>
            </a:r>
          </a:p>
          <a:p>
            <a:pPr marL="0" indent="0" rtl="0">
              <a:buNone/>
            </a:pPr>
            <a:r>
              <a:rPr lang="en-US" sz="4000" b="1" dirty="0"/>
              <a:t>Scrape and cluster reported complaints</a:t>
            </a:r>
          </a:p>
        </p:txBody>
      </p:sp>
      <p:pic>
        <p:nvPicPr>
          <p:cNvPr id="5" name="Content Placeholder 4" descr="A screenshot of a phone&#10;&#10;AI-generated content may be incorrect.">
            <a:extLst>
              <a:ext uri="{FF2B5EF4-FFF2-40B4-BE49-F238E27FC236}">
                <a16:creationId xmlns:a16="http://schemas.microsoft.com/office/drawing/2014/main" id="{371EA7F0-AC6E-6F00-93DD-D811F775E0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780837" y="1620144"/>
            <a:ext cx="3315163" cy="4248743"/>
          </a:xfrm>
        </p:spPr>
      </p:pic>
      <p:sp>
        <p:nvSpPr>
          <p:cNvPr id="6" name="TextBox 5">
            <a:extLst>
              <a:ext uri="{FF2B5EF4-FFF2-40B4-BE49-F238E27FC236}">
                <a16:creationId xmlns:a16="http://schemas.microsoft.com/office/drawing/2014/main" id="{48015D87-722E-177F-1ACE-C201AB30C84C}"/>
              </a:ext>
            </a:extLst>
          </p:cNvPr>
          <p:cNvSpPr txBox="1"/>
          <p:nvPr/>
        </p:nvSpPr>
        <p:spPr>
          <a:xfrm>
            <a:off x="2779676" y="5891959"/>
            <a:ext cx="3697487" cy="217239"/>
          </a:xfrm>
          <a:prstGeom prst="rect">
            <a:avLst/>
          </a:prstGeom>
          <a:noFill/>
        </p:spPr>
        <p:txBody>
          <a:bodyPr wrap="none" rtlCol="0">
            <a:spAutoFit/>
          </a:bodyPr>
          <a:lstStyle/>
          <a:p>
            <a:pPr algn="l">
              <a:lnSpc>
                <a:spcPct val="110000"/>
              </a:lnSpc>
            </a:pPr>
            <a:r>
              <a:rPr lang="en-US" sz="800" spc="30" dirty="0"/>
              <a:t>https://gemeinsam.oldenburg.de/oldenburg/de/flawRep/54305/create?6</a:t>
            </a:r>
          </a:p>
        </p:txBody>
      </p:sp>
      <p:grpSp>
        <p:nvGrpSpPr>
          <p:cNvPr id="13" name="Group 12">
            <a:extLst>
              <a:ext uri="{FF2B5EF4-FFF2-40B4-BE49-F238E27FC236}">
                <a16:creationId xmlns:a16="http://schemas.microsoft.com/office/drawing/2014/main" id="{B2102CB5-1686-7E18-50D0-6105F306356C}"/>
              </a:ext>
            </a:extLst>
          </p:cNvPr>
          <p:cNvGrpSpPr/>
          <p:nvPr/>
        </p:nvGrpSpPr>
        <p:grpSpPr>
          <a:xfrm>
            <a:off x="8077200" y="326995"/>
            <a:ext cx="3456320" cy="2664829"/>
            <a:chOff x="0" y="0"/>
            <a:chExt cx="6637219" cy="5159652"/>
          </a:xfrm>
        </p:grpSpPr>
        <p:pic>
          <p:nvPicPr>
            <p:cNvPr id="14" name="Picture 13">
              <a:extLst>
                <a:ext uri="{FF2B5EF4-FFF2-40B4-BE49-F238E27FC236}">
                  <a16:creationId xmlns:a16="http://schemas.microsoft.com/office/drawing/2014/main" id="{165075CE-756C-AC66-73EF-6F17DE91DFC1}"/>
                </a:ext>
              </a:extLst>
            </p:cNvPr>
            <p:cNvPicPr/>
            <p:nvPr/>
          </p:nvPicPr>
          <p:blipFill>
            <a:blip r:embed="rId3"/>
            <a:stretch>
              <a:fillRect/>
            </a:stretch>
          </p:blipFill>
          <p:spPr>
            <a:xfrm>
              <a:off x="1177819" y="463797"/>
              <a:ext cx="4259234" cy="4080008"/>
            </a:xfrm>
            <a:prstGeom prst="rect">
              <a:avLst/>
            </a:prstGeom>
          </p:spPr>
        </p:pic>
        <p:pic>
          <p:nvPicPr>
            <p:cNvPr id="15" name="Picture 14">
              <a:extLst>
                <a:ext uri="{FF2B5EF4-FFF2-40B4-BE49-F238E27FC236}">
                  <a16:creationId xmlns:a16="http://schemas.microsoft.com/office/drawing/2014/main" id="{8EB815F2-7443-959F-0967-091EA8DB7534}"/>
                </a:ext>
              </a:extLst>
            </p:cNvPr>
            <p:cNvPicPr/>
            <p:nvPr/>
          </p:nvPicPr>
          <p:blipFill>
            <a:blip r:embed="rId4"/>
            <a:stretch>
              <a:fillRect/>
            </a:stretch>
          </p:blipFill>
          <p:spPr>
            <a:xfrm>
              <a:off x="3963457" y="0"/>
              <a:ext cx="945387" cy="868565"/>
            </a:xfrm>
            <a:prstGeom prst="rect">
              <a:avLst/>
            </a:prstGeom>
          </p:spPr>
        </p:pic>
        <p:pic>
          <p:nvPicPr>
            <p:cNvPr id="16" name="Picture 15">
              <a:extLst>
                <a:ext uri="{FF2B5EF4-FFF2-40B4-BE49-F238E27FC236}">
                  <a16:creationId xmlns:a16="http://schemas.microsoft.com/office/drawing/2014/main" id="{BCF48137-DD11-9277-C40F-2E0264D8D27E}"/>
                </a:ext>
              </a:extLst>
            </p:cNvPr>
            <p:cNvPicPr/>
            <p:nvPr/>
          </p:nvPicPr>
          <p:blipFill>
            <a:blip r:embed="rId5"/>
            <a:stretch>
              <a:fillRect/>
            </a:stretch>
          </p:blipFill>
          <p:spPr>
            <a:xfrm>
              <a:off x="5402253" y="2420178"/>
              <a:ext cx="1234966" cy="1011921"/>
            </a:xfrm>
            <a:prstGeom prst="rect">
              <a:avLst/>
            </a:prstGeom>
          </p:spPr>
        </p:pic>
        <p:pic>
          <p:nvPicPr>
            <p:cNvPr id="17" name="Picture 16">
              <a:extLst>
                <a:ext uri="{FF2B5EF4-FFF2-40B4-BE49-F238E27FC236}">
                  <a16:creationId xmlns:a16="http://schemas.microsoft.com/office/drawing/2014/main" id="{8EA48A18-43BB-5C15-C7A9-347D945B844D}"/>
                </a:ext>
              </a:extLst>
            </p:cNvPr>
            <p:cNvPicPr/>
            <p:nvPr/>
          </p:nvPicPr>
          <p:blipFill>
            <a:blip r:embed="rId6"/>
            <a:stretch>
              <a:fillRect/>
            </a:stretch>
          </p:blipFill>
          <p:spPr>
            <a:xfrm>
              <a:off x="4668633" y="4434442"/>
              <a:ext cx="1022040" cy="725210"/>
            </a:xfrm>
            <a:prstGeom prst="rect">
              <a:avLst/>
            </a:prstGeom>
          </p:spPr>
        </p:pic>
        <p:pic>
          <p:nvPicPr>
            <p:cNvPr id="18" name="Picture 17">
              <a:extLst>
                <a:ext uri="{FF2B5EF4-FFF2-40B4-BE49-F238E27FC236}">
                  <a16:creationId xmlns:a16="http://schemas.microsoft.com/office/drawing/2014/main" id="{F4058F61-FBD5-EDF8-3C32-2A180B62D1E8}"/>
                </a:ext>
              </a:extLst>
            </p:cNvPr>
            <p:cNvPicPr/>
            <p:nvPr/>
          </p:nvPicPr>
          <p:blipFill>
            <a:blip r:embed="rId7"/>
            <a:stretch>
              <a:fillRect/>
            </a:stretch>
          </p:blipFill>
          <p:spPr>
            <a:xfrm>
              <a:off x="0" y="1475718"/>
              <a:ext cx="1090176" cy="725210"/>
            </a:xfrm>
            <a:prstGeom prst="rect">
              <a:avLst/>
            </a:prstGeom>
          </p:spPr>
        </p:pic>
        <p:pic>
          <p:nvPicPr>
            <p:cNvPr id="19" name="Picture 18">
              <a:extLst>
                <a:ext uri="{FF2B5EF4-FFF2-40B4-BE49-F238E27FC236}">
                  <a16:creationId xmlns:a16="http://schemas.microsoft.com/office/drawing/2014/main" id="{F5BE733C-7924-DA0D-986C-24F069257E80}"/>
                </a:ext>
              </a:extLst>
            </p:cNvPr>
            <p:cNvPicPr/>
            <p:nvPr/>
          </p:nvPicPr>
          <p:blipFill>
            <a:blip r:embed="rId8"/>
            <a:stretch>
              <a:fillRect/>
            </a:stretch>
          </p:blipFill>
          <p:spPr>
            <a:xfrm>
              <a:off x="496459" y="4064421"/>
              <a:ext cx="1182627" cy="867347"/>
            </a:xfrm>
            <a:prstGeom prst="rect">
              <a:avLst/>
            </a:prstGeom>
          </p:spPr>
        </p:pic>
      </p:grpSp>
      <p:sp>
        <p:nvSpPr>
          <p:cNvPr id="20" name="Flowchart: Connector 19">
            <a:extLst>
              <a:ext uri="{FF2B5EF4-FFF2-40B4-BE49-F238E27FC236}">
                <a16:creationId xmlns:a16="http://schemas.microsoft.com/office/drawing/2014/main" id="{5CC06A01-11F2-FC80-7EA2-B5C50E52DB27}"/>
              </a:ext>
            </a:extLst>
          </p:cNvPr>
          <p:cNvSpPr/>
          <p:nvPr/>
        </p:nvSpPr>
        <p:spPr>
          <a:xfrm>
            <a:off x="10296266" y="1116936"/>
            <a:ext cx="638880" cy="632385"/>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spTree>
    <p:extLst>
      <p:ext uri="{BB962C8B-B14F-4D97-AF65-F5344CB8AC3E}">
        <p14:creationId xmlns:p14="http://schemas.microsoft.com/office/powerpoint/2010/main" val="2366047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DB73F-B724-3225-5DE4-274D71B1631F}"/>
            </a:ext>
          </a:extLst>
        </p:cNvPr>
        <p:cNvGrpSpPr/>
        <p:nvPr/>
      </p:nvGrpSpPr>
      <p:grpSpPr>
        <a:xfrm>
          <a:off x="0" y="0"/>
          <a:ext cx="0" cy="0"/>
          <a:chOff x="0" y="0"/>
          <a:chExt cx="0" cy="0"/>
        </a:xfrm>
      </p:grpSpPr>
      <p:sp>
        <p:nvSpPr>
          <p:cNvPr id="87" name="PlaceHolder 2">
            <a:extLst>
              <a:ext uri="{FF2B5EF4-FFF2-40B4-BE49-F238E27FC236}">
                <a16:creationId xmlns:a16="http://schemas.microsoft.com/office/drawing/2014/main" id="{C4B60C6B-FC15-69D3-FEDC-B4883B5896D0}"/>
              </a:ext>
            </a:extLst>
          </p:cNvPr>
          <p:cNvSpPr>
            <a:spLocks noGrp="1"/>
          </p:cNvSpPr>
          <p:nvPr>
            <p:ph type="title"/>
          </p:nvPr>
        </p:nvSpPr>
        <p:spPr>
          <a:xfrm>
            <a:off x="2062800" y="938520"/>
            <a:ext cx="5831640" cy="437760"/>
          </a:xfrm>
          <a:prstGeom prst="rect">
            <a:avLst/>
          </a:prstGeom>
          <a:noFill/>
          <a:ln w="0">
            <a:noFill/>
          </a:ln>
        </p:spPr>
        <p:txBody>
          <a:bodyPr lIns="0" tIns="0" rIns="0" bIns="0" anchor="t">
            <a:noAutofit/>
          </a:bodyPr>
          <a:lstStyle/>
          <a:p>
            <a:pPr indent="0" defTabSz="914400">
              <a:lnSpc>
                <a:spcPct val="90000"/>
              </a:lnSpc>
              <a:buNone/>
              <a:tabLst>
                <a:tab pos="0" algn="l"/>
              </a:tabLst>
            </a:pPr>
            <a:r>
              <a:rPr lang="de-DE" dirty="0" err="1"/>
              <a:t>Scraping</a:t>
            </a:r>
            <a:r>
              <a:rPr lang="de-DE" dirty="0"/>
              <a:t> </a:t>
            </a:r>
            <a:r>
              <a:rPr lang="de-DE" dirty="0" err="1"/>
              <a:t>complaints</a:t>
            </a:r>
            <a:endParaRPr lang="en-US" sz="2400" b="0" strike="noStrike" spc="-1" dirty="0">
              <a:solidFill>
                <a:srgbClr val="000000"/>
              </a:solidFill>
              <a:latin typeface="Arial"/>
            </a:endParaRPr>
          </a:p>
        </p:txBody>
      </p:sp>
      <p:pic>
        <p:nvPicPr>
          <p:cNvPr id="9" name="Content Placeholder 4">
            <a:extLst>
              <a:ext uri="{FF2B5EF4-FFF2-40B4-BE49-F238E27FC236}">
                <a16:creationId xmlns:a16="http://schemas.microsoft.com/office/drawing/2014/main" id="{1450E80E-049F-8ED5-255A-7D5A33C3D70D}"/>
              </a:ext>
            </a:extLst>
          </p:cNvPr>
          <p:cNvPicPr>
            <a:picLocks noChangeAspect="1"/>
          </p:cNvPicPr>
          <p:nvPr/>
        </p:nvPicPr>
        <p:blipFill>
          <a:blip r:embed="rId2"/>
          <a:srcRect r="16593"/>
          <a:stretch>
            <a:fillRect/>
          </a:stretch>
        </p:blipFill>
        <p:spPr>
          <a:xfrm>
            <a:off x="2147793" y="1816906"/>
            <a:ext cx="7227920" cy="4202894"/>
          </a:xfrm>
          <a:prstGeom prst="rect">
            <a:avLst/>
          </a:prstGeom>
          <a:noFill/>
          <a:ln w="0">
            <a:noFill/>
          </a:ln>
        </p:spPr>
      </p:pic>
      <p:sp>
        <p:nvSpPr>
          <p:cNvPr id="10" name="Flowchart: Connector 9">
            <a:extLst>
              <a:ext uri="{FF2B5EF4-FFF2-40B4-BE49-F238E27FC236}">
                <a16:creationId xmlns:a16="http://schemas.microsoft.com/office/drawing/2014/main" id="{3B349282-E466-DC0B-A88C-0E4A9B491030}"/>
              </a:ext>
            </a:extLst>
          </p:cNvPr>
          <p:cNvSpPr/>
          <p:nvPr/>
        </p:nvSpPr>
        <p:spPr>
          <a:xfrm>
            <a:off x="10827201" y="1703087"/>
            <a:ext cx="480000" cy="522632"/>
          </a:xfrm>
          <a:prstGeom prst="flowChartConnector">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lnSpc>
                <a:spcPct val="110000"/>
              </a:lnSpc>
            </a:pPr>
            <a:endParaRPr lang="en-US" spc="30" dirty="0" err="1"/>
          </a:p>
        </p:txBody>
      </p:sp>
      <p:grpSp>
        <p:nvGrpSpPr>
          <p:cNvPr id="11" name="Group 10">
            <a:extLst>
              <a:ext uri="{FF2B5EF4-FFF2-40B4-BE49-F238E27FC236}">
                <a16:creationId xmlns:a16="http://schemas.microsoft.com/office/drawing/2014/main" id="{4B1B434B-01BA-2EEC-38B7-3F41ADED1F47}"/>
              </a:ext>
            </a:extLst>
          </p:cNvPr>
          <p:cNvGrpSpPr/>
          <p:nvPr/>
        </p:nvGrpSpPr>
        <p:grpSpPr>
          <a:xfrm>
            <a:off x="9394199" y="256840"/>
            <a:ext cx="2596785" cy="2202338"/>
            <a:chOff x="0" y="0"/>
            <a:chExt cx="6637219" cy="5159652"/>
          </a:xfrm>
        </p:grpSpPr>
        <p:pic>
          <p:nvPicPr>
            <p:cNvPr id="12" name="Picture 11">
              <a:extLst>
                <a:ext uri="{FF2B5EF4-FFF2-40B4-BE49-F238E27FC236}">
                  <a16:creationId xmlns:a16="http://schemas.microsoft.com/office/drawing/2014/main" id="{E9B4F438-58E3-19C0-A1F5-5D67C6C888A8}"/>
                </a:ext>
              </a:extLst>
            </p:cNvPr>
            <p:cNvPicPr/>
            <p:nvPr/>
          </p:nvPicPr>
          <p:blipFill>
            <a:blip r:embed="rId3"/>
            <a:stretch>
              <a:fillRect/>
            </a:stretch>
          </p:blipFill>
          <p:spPr>
            <a:xfrm>
              <a:off x="1177819" y="463797"/>
              <a:ext cx="4259234" cy="4080008"/>
            </a:xfrm>
            <a:prstGeom prst="rect">
              <a:avLst/>
            </a:prstGeom>
          </p:spPr>
        </p:pic>
        <p:pic>
          <p:nvPicPr>
            <p:cNvPr id="14" name="Picture 13">
              <a:extLst>
                <a:ext uri="{FF2B5EF4-FFF2-40B4-BE49-F238E27FC236}">
                  <a16:creationId xmlns:a16="http://schemas.microsoft.com/office/drawing/2014/main" id="{4A62157B-F985-9593-B05E-6A7AFE405ED2}"/>
                </a:ext>
              </a:extLst>
            </p:cNvPr>
            <p:cNvPicPr/>
            <p:nvPr/>
          </p:nvPicPr>
          <p:blipFill>
            <a:blip r:embed="rId4"/>
            <a:stretch>
              <a:fillRect/>
            </a:stretch>
          </p:blipFill>
          <p:spPr>
            <a:xfrm>
              <a:off x="3963457" y="0"/>
              <a:ext cx="945387" cy="868565"/>
            </a:xfrm>
            <a:prstGeom prst="rect">
              <a:avLst/>
            </a:prstGeom>
          </p:spPr>
        </p:pic>
        <p:pic>
          <p:nvPicPr>
            <p:cNvPr id="16" name="Picture 15">
              <a:extLst>
                <a:ext uri="{FF2B5EF4-FFF2-40B4-BE49-F238E27FC236}">
                  <a16:creationId xmlns:a16="http://schemas.microsoft.com/office/drawing/2014/main" id="{84982E40-86EE-E1EF-BBE3-BBA180979D41}"/>
                </a:ext>
              </a:extLst>
            </p:cNvPr>
            <p:cNvPicPr/>
            <p:nvPr/>
          </p:nvPicPr>
          <p:blipFill>
            <a:blip r:embed="rId5"/>
            <a:stretch>
              <a:fillRect/>
            </a:stretch>
          </p:blipFill>
          <p:spPr>
            <a:xfrm>
              <a:off x="5402253" y="2420178"/>
              <a:ext cx="1234966" cy="1011921"/>
            </a:xfrm>
            <a:prstGeom prst="rect">
              <a:avLst/>
            </a:prstGeom>
          </p:spPr>
        </p:pic>
        <p:pic>
          <p:nvPicPr>
            <p:cNvPr id="18" name="Picture 17">
              <a:extLst>
                <a:ext uri="{FF2B5EF4-FFF2-40B4-BE49-F238E27FC236}">
                  <a16:creationId xmlns:a16="http://schemas.microsoft.com/office/drawing/2014/main" id="{240E24BC-A6C1-08FA-272C-A9B64F54ADE6}"/>
                </a:ext>
              </a:extLst>
            </p:cNvPr>
            <p:cNvPicPr/>
            <p:nvPr/>
          </p:nvPicPr>
          <p:blipFill>
            <a:blip r:embed="rId6"/>
            <a:stretch>
              <a:fillRect/>
            </a:stretch>
          </p:blipFill>
          <p:spPr>
            <a:xfrm>
              <a:off x="4668633" y="4434442"/>
              <a:ext cx="1022040" cy="725210"/>
            </a:xfrm>
            <a:prstGeom prst="rect">
              <a:avLst/>
            </a:prstGeom>
          </p:spPr>
        </p:pic>
        <p:pic>
          <p:nvPicPr>
            <p:cNvPr id="19" name="Picture 18">
              <a:extLst>
                <a:ext uri="{FF2B5EF4-FFF2-40B4-BE49-F238E27FC236}">
                  <a16:creationId xmlns:a16="http://schemas.microsoft.com/office/drawing/2014/main" id="{D58570FD-9D6F-51C5-CB4A-3CE76D7F3CF6}"/>
                </a:ext>
              </a:extLst>
            </p:cNvPr>
            <p:cNvPicPr/>
            <p:nvPr/>
          </p:nvPicPr>
          <p:blipFill>
            <a:blip r:embed="rId7"/>
            <a:stretch>
              <a:fillRect/>
            </a:stretch>
          </p:blipFill>
          <p:spPr>
            <a:xfrm>
              <a:off x="0" y="1475718"/>
              <a:ext cx="1090176" cy="725210"/>
            </a:xfrm>
            <a:prstGeom prst="rect">
              <a:avLst/>
            </a:prstGeom>
          </p:spPr>
        </p:pic>
        <p:pic>
          <p:nvPicPr>
            <p:cNvPr id="20" name="Picture 19">
              <a:extLst>
                <a:ext uri="{FF2B5EF4-FFF2-40B4-BE49-F238E27FC236}">
                  <a16:creationId xmlns:a16="http://schemas.microsoft.com/office/drawing/2014/main" id="{F7401CBB-29D7-A7AD-E5D7-DC67FF7080D6}"/>
                </a:ext>
              </a:extLst>
            </p:cNvPr>
            <p:cNvPicPr/>
            <p:nvPr/>
          </p:nvPicPr>
          <p:blipFill>
            <a:blip r:embed="rId8"/>
            <a:stretch>
              <a:fillRect/>
            </a:stretch>
          </p:blipFill>
          <p:spPr>
            <a:xfrm>
              <a:off x="496459" y="4064421"/>
              <a:ext cx="1182627" cy="867347"/>
            </a:xfrm>
            <a:prstGeom prst="rect">
              <a:avLst/>
            </a:prstGeom>
          </p:spPr>
        </p:pic>
      </p:grpSp>
    </p:spTree>
    <p:extLst>
      <p:ext uri="{BB962C8B-B14F-4D97-AF65-F5344CB8AC3E}">
        <p14:creationId xmlns:p14="http://schemas.microsoft.com/office/powerpoint/2010/main" val="3068904024"/>
      </p:ext>
    </p:extLst>
  </p:cSld>
  <p:clrMapOvr>
    <a:masterClrMapping/>
  </p:clrMapOvr>
</p:sld>
</file>

<file path=ppt/theme/theme1.xml><?xml version="1.0" encoding="utf-8"?>
<a:theme xmlns:a="http://schemas.openxmlformats.org/drawingml/2006/main" name="UOL">
  <a:themeElements>
    <a:clrScheme name="Benutzerdefiniert 6">
      <a:dk1>
        <a:sysClr val="windowText" lastClr="000000"/>
      </a:dk1>
      <a:lt1>
        <a:sysClr val="window" lastClr="FFFFFF"/>
      </a:lt1>
      <a:dk2>
        <a:srgbClr val="003F6B"/>
      </a:dk2>
      <a:lt2>
        <a:srgbClr val="A5A5A5"/>
      </a:lt2>
      <a:accent1>
        <a:srgbClr val="004F9F"/>
      </a:accent1>
      <a:accent2>
        <a:srgbClr val="00ABDA"/>
      </a:accent2>
      <a:accent3>
        <a:srgbClr val="5BC5F2"/>
      </a:accent3>
      <a:accent4>
        <a:srgbClr val="A1DAF8"/>
      </a:accent4>
      <a:accent5>
        <a:srgbClr val="00786B"/>
      </a:accent5>
      <a:accent6>
        <a:srgbClr val="D53D0E"/>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lnSpc>
            <a:spcPct val="110000"/>
          </a:lnSpc>
          <a:defRPr spc="3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10000"/>
          </a:lnSpc>
          <a:defRPr spc="30" dirty="0" err="1" smtClean="0"/>
        </a:defPPr>
      </a:lstStyle>
    </a:txDef>
  </a:objectDefaults>
  <a:extraClrSchemeLst/>
  <a:custClrLst>
    <a:custClr name="Grün 1">
      <a:srgbClr val="00786B"/>
    </a:custClr>
    <a:custClr name="Grün 2">
      <a:srgbClr val="00A97A"/>
    </a:custClr>
    <a:custClr name="Grün 3">
      <a:srgbClr val="95C11F"/>
    </a:custClr>
    <a:custClr name="Grün 4">
      <a:srgbClr val="C8D300"/>
    </a:custClr>
    <a:custClr name="Orange 1">
      <a:srgbClr val="D53D0E"/>
    </a:custClr>
    <a:custClr name="Orange 2">
      <a:srgbClr val="EE7203"/>
    </a:custClr>
    <a:custClr name="Orange 3">
      <a:srgbClr val="F39200"/>
    </a:custClr>
    <a:custClr name="Orange 4">
      <a:srgbClr val="FDC300"/>
    </a:custClr>
  </a:custClrLst>
  <a:extLst>
    <a:ext uri="{05A4C25C-085E-4340-85A3-A5531E510DB2}">
      <thm15:themeFamily xmlns:thm15="http://schemas.microsoft.com/office/thememl/2012/main" name="UOL_PowerPoint_16x9.potx" id="{F374DE9F-0D6B-4D2F-A18F-ABD4DBD5F391}" vid="{4E2C0FA1-9A88-4104-B52A-031F2A7C2746}"/>
    </a:ext>
  </a:extLst>
</a:theme>
</file>

<file path=ppt/theme/theme2.xml><?xml version="1.0" encoding="utf-8"?>
<a:theme xmlns:a="http://schemas.openxmlformats.org/drawingml/2006/main" name="Office">
  <a:themeElements>
    <a:clrScheme name="Benutzerdefiniert 6">
      <a:dk1>
        <a:sysClr val="windowText" lastClr="000000"/>
      </a:dk1>
      <a:lt1>
        <a:sysClr val="window" lastClr="FFFFFF"/>
      </a:lt1>
      <a:dk2>
        <a:srgbClr val="003F6B"/>
      </a:dk2>
      <a:lt2>
        <a:srgbClr val="A5A5A5"/>
      </a:lt2>
      <a:accent1>
        <a:srgbClr val="004F9F"/>
      </a:accent1>
      <a:accent2>
        <a:srgbClr val="00ABDA"/>
      </a:accent2>
      <a:accent3>
        <a:srgbClr val="5BC5F2"/>
      </a:accent3>
      <a:accent4>
        <a:srgbClr val="A1DAF8"/>
      </a:accent4>
      <a:accent5>
        <a:srgbClr val="00786B"/>
      </a:accent5>
      <a:accent6>
        <a:srgbClr val="D53D0E"/>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6">
      <a:dk1>
        <a:sysClr val="windowText" lastClr="000000"/>
      </a:dk1>
      <a:lt1>
        <a:sysClr val="window" lastClr="FFFFFF"/>
      </a:lt1>
      <a:dk2>
        <a:srgbClr val="003F6B"/>
      </a:dk2>
      <a:lt2>
        <a:srgbClr val="A5A5A5"/>
      </a:lt2>
      <a:accent1>
        <a:srgbClr val="004F9F"/>
      </a:accent1>
      <a:accent2>
        <a:srgbClr val="00ABDA"/>
      </a:accent2>
      <a:accent3>
        <a:srgbClr val="5BC5F2"/>
      </a:accent3>
      <a:accent4>
        <a:srgbClr val="A1DAF8"/>
      </a:accent4>
      <a:accent5>
        <a:srgbClr val="00786B"/>
      </a:accent5>
      <a:accent6>
        <a:srgbClr val="D53D0E"/>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PowerPoint-Vorlage__16-zu-9-Format_</Template>
  <TotalTime>291</TotalTime>
  <Words>594</Words>
  <Application>Microsoft Office PowerPoint</Application>
  <PresentationFormat>Widescreen</PresentationFormat>
  <Paragraphs>86</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Symbol</vt:lpstr>
      <vt:lpstr>UOL</vt:lpstr>
      <vt:lpstr>Innovating City Issue Reporting</vt:lpstr>
      <vt:lpstr>PowerPoint Presentation</vt:lpstr>
      <vt:lpstr>Gemeinsam Oldenburg - Stadtverbesserer</vt:lpstr>
      <vt:lpstr>PowerPoint Presentation</vt:lpstr>
      <vt:lpstr>Thinking-Aloud</vt:lpstr>
      <vt:lpstr>Thinking-Aloud</vt:lpstr>
      <vt:lpstr>Thinking-Aloud</vt:lpstr>
      <vt:lpstr>Thinking-Aloud</vt:lpstr>
      <vt:lpstr>Scraping complaints</vt:lpstr>
      <vt:lpstr>Clustering complaints</vt:lpstr>
      <vt:lpstr>Clustering complaints</vt:lpstr>
      <vt:lpstr>Card Sorting</vt:lpstr>
      <vt:lpstr>Card Sorting</vt:lpstr>
      <vt:lpstr>Card Sorting</vt:lpstr>
      <vt:lpstr>Prototype</vt:lpstr>
      <vt:lpstr>Survey Experiment</vt:lpstr>
      <vt:lpstr>Objective ease of categorization</vt:lpstr>
      <vt:lpstr>Objective ease of categorization</vt:lpstr>
      <vt:lpstr>Objective ease of categorization</vt:lpstr>
      <vt:lpstr>Subjective ease of categorization</vt:lpstr>
      <vt:lpstr>Subjective ease of categorization</vt:lpstr>
      <vt:lpstr>Subjective ease of categorization</vt:lpstr>
      <vt:lpstr>Subjective ease of categorization</vt:lpstr>
      <vt:lpstr> Subjective ease of categorization</vt:lpstr>
      <vt:lpstr>Results</vt:lpstr>
      <vt:lpstr>Planning the next iterations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Innovating City Issue Reporting: Progress Update</dc:title>
  <dc:creator>Minu Lee</dc:creator>
  <cp:lastModifiedBy>Minu Lee</cp:lastModifiedBy>
  <cp:revision>13</cp:revision>
  <dcterms:created xsi:type="dcterms:W3CDTF">2025-05-06T14:33:15Z</dcterms:created>
  <dcterms:modified xsi:type="dcterms:W3CDTF">2025-07-10T16:14:41Z</dcterms:modified>
</cp:coreProperties>
</file>